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6858000" type="screen4x3"/>
  <p:notesSz cx="7104063" cy="10234613"/>
  <p:embeddedFontLst>
    <p:embeddedFont>
      <p:font typeface="Dosis" panose="020B0604020202020204" charset="0"/>
      <p:regular r:id="rId41"/>
      <p:bold r:id="rId42"/>
    </p:embeddedFont>
    <p:embeddedFont>
      <p:font typeface="Sniglet"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B869A6-E5BE-4943-8435-6676E4D9ED3E}">
  <a:tblStyle styleId="{BAB869A6-E5BE-4943-8435-6676E4D9ED3E}"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19E0934-EAAD-4F5C-BD60-E7DAD18D3D2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Shape 794"/>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Welcome to InteracTeach’s exposition. Here we’ll see how was our work this deliverable.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You’ve seen our product. Now, the team behind it.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Shape 90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Alejandro Román Rodríguez is our Project Manager. He has previous experience in team management and Scrum. He also has knowledge about requirement analysis, which is essential for the project.</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Álvaro Domínguez Núñez is the Bussines Manager. He’s the designer of the piloting plan, due to his marketing knowledge.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Shape 91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Miguel Ángel Baños Carretón is one of our Front-End Developers. He has skills in JavaScript and Ajax and he’s one of the designers of the </a:t>
            </a:r>
            <a:r>
              <a:rPr lang="en">
                <a:solidFill>
                  <a:schemeClr val="dk1"/>
                </a:solidFill>
              </a:rPr>
              <a:t>interactive exercises’ system.</a:t>
            </a:r>
            <a:endParaRPr>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a:solidFill>
                <a:schemeClr val="dk1"/>
              </a:solidFill>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rPr>
              <a:t>Alejandro Garrido Resina is another of the Front-End Developers. He has previous experience in web design and he has knowledge about Bootstrap and JavaScript.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Shape 93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Andrés Fernández Alés is one of our Back-End Developers. He’s responsible for the deployment of the application and he has knowledge of Django and MySQL.</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Álvaro Sánchez López is another of our </a:t>
            </a:r>
            <a:r>
              <a:rPr lang="en">
                <a:solidFill>
                  <a:schemeClr val="dk1"/>
                </a:solidFill>
              </a:rPr>
              <a:t>Back-End Developers. He is the database designer and he has previous experience in Django Framework.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Shape 94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spcBef>
                <a:spcPts val="0"/>
              </a:spcBef>
              <a:spcAft>
                <a:spcPts val="0"/>
              </a:spcAft>
              <a:buClr>
                <a:schemeClr val="dk1"/>
              </a:buClr>
              <a:buSzPts val="1400"/>
              <a:buFont typeface="Arial"/>
              <a:buNone/>
            </a:pPr>
            <a:r>
              <a:rPr lang="en">
                <a:solidFill>
                  <a:schemeClr val="dk1"/>
                </a:solidFill>
              </a:rPr>
              <a:t>Finally we have Jesús Sosa Sánchez, Back-End Developer. He has knowledge in deployment tools and Django Framework.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Shape 95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Now that we know the whole idea behind InteracTeach, let’s talk about its viability.</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Shape 96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order to know how viable our project is, we’ve studied many competitors. In this table we can see the main ones. As we see, too, not all of them have interactive exercises to help teaching, and almost none of them explains their exercises, in case that they have. Also, we’re one of the few education-oriented platform, because our competitors, even if they do it too, are more focused on academical management instead of teaching.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Shape 99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So, as a clarification, what makes us different from the other products and platforms is that we have a new way to help teaching, doing it through our interactive exercises, and not only by using them, but explaining them step by step too, which helps students to learn better and quicker.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Shape 101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Shape 101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Also our viability is seen in this SWOT matrix. There, we can see our project’s strengths, which are the big difference between us and our competitors as we’ve seen in previous slides, and how easy is the platform to use.</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About or weaknesses, we find that it would be hard to expand to other markets, because our product is too focused on the educational sector. Also, teachers aren’t able to correct their exercises, which could make our users fall slightly.</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Speaking about the opportunities, we have that it would be possible to jump to another platform different from the computers, for example tablets, which would increase the amount of clients we could get regarding the extension of the usage of tablets in teachers. The other opportunity is that it is also possible to add new features to our product, which would make us fulfill more of our client’s needs.</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And last, the threats that our project has to face are two: The fact that our competitors could take our idea and use it on their products, making competence harder for us.</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Shape 1041"/>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Now it’s time to talk about our short-, mid- and long-term goals. That is where we imagine InteracTeach can be in the future.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Shape 800"/>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This slide is kept for our promotional video, which is located at our main page: www.interacteach.tk</a:t>
            </a:r>
            <a:endParaRPr sz="1100" b="0" i="1"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Shape 104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the short-term (1-2 years), our objective is reach at least +40 schools (schools and academies) and + 50 programmers who create the interactive exercises in our platform. On the other hand, we want to expand InteracTeach by the public sector but it’s difficult since the administration public controls over the budget of the schools, for this we foresee constant negotiations while the platform’s growing and until public administration sees our potential and benefits we’ve got in the private sector. Finally, we want to increase our advertising plan in order to reach more potential clients.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Shape 1062"/>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the mid-term (3-6 years ahead), we want to have an agreement with the public administration and that the platform be used in the public centres. That would facilitate our second objective: doubling the number of users who use our platform. Finally, we also want to expand out or business giving some talks or conferences.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Shape 1078"/>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And what about long-term? That can sound ambitious but we trust in the chain effect so we expected to expand our business nationally and internationally, hire new people to expand and support our system and open some offices for working.</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Shape 109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Now we’ll talk about our marketing plan.</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Shape 109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Shape 109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Our platform is focused in two main groups of users: The first is formed by independent programmers (professional or not) between 18 and 35 years from Spain, with superior studies and interested in software, engineering and development.</a:t>
            </a:r>
            <a:endParaRPr/>
          </a:p>
          <a:p>
            <a:pPr marL="0" lvl="0" indent="0" rtl="0">
              <a:lnSpc>
                <a:spcPct val="115000"/>
              </a:lnSpc>
              <a:spcBef>
                <a:spcPts val="0"/>
              </a:spcBef>
              <a:spcAft>
                <a:spcPts val="0"/>
              </a:spcAft>
              <a:buClr>
                <a:schemeClr val="dk1"/>
              </a:buClr>
              <a:buSzPts val="1100"/>
              <a:buFont typeface="Arial"/>
              <a:buNone/>
            </a:pPr>
            <a:r>
              <a:rPr lang="en"/>
              <a:t>The other one is educational centres, formed by an adult public from spain between 30 and 65 years, with superior studies and interested in education, teaching or academies.</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Shape 111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To successfully reach both groups, we budgeted at the beginning of the project a total of €4150 in matters of advertising. From that amount, we’ve spent a total of €4310, €160 than expected.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Shape 112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 first approach in order to do these advertising plan is the creation of advertising banners.  As we see, we’ve created one for teachers…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Shape 1137"/>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Another one for programmers, in which we show how can they benefit from collaborating with 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Shape 1150"/>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And one last for investors. The banners we’ve used are these ones, and we’ve spent a total of €57 in their creation.</a:t>
            </a:r>
            <a:endParaRPr/>
          </a:p>
          <a:p>
            <a:pPr marL="0" lvl="0" indent="0" rtl="0">
              <a:lnSpc>
                <a:spcPct val="115000"/>
              </a:lnSpc>
              <a:spcBef>
                <a:spcPts val="0"/>
              </a:spcBef>
              <a:spcAft>
                <a:spcPts val="0"/>
              </a:spcAft>
              <a:buClr>
                <a:schemeClr val="dk1"/>
              </a:buClr>
              <a:buSzPts val="1100"/>
              <a:buFont typeface="Arial"/>
              <a:buNone/>
            </a:pPr>
            <a:r>
              <a:rPr lang="en"/>
              <a:t>Banners:</a:t>
            </a:r>
            <a:endParaRPr/>
          </a:p>
          <a:p>
            <a:pPr marL="457200" lvl="0" indent="-317500" rtl="0">
              <a:lnSpc>
                <a:spcPct val="115000"/>
              </a:lnSpc>
              <a:spcBef>
                <a:spcPts val="0"/>
              </a:spcBef>
              <a:spcAft>
                <a:spcPts val="0"/>
              </a:spcAft>
              <a:buSzPts val="1400"/>
              <a:buChar char="-"/>
            </a:pPr>
            <a:r>
              <a:rPr lang="en"/>
              <a:t>https://image.ibb.co/kr02y8/Interac_Teach_Inversor.jpg</a:t>
            </a:r>
            <a:endParaRPr/>
          </a:p>
          <a:p>
            <a:pPr marL="457200" lvl="0" indent="-317500" rtl="0">
              <a:lnSpc>
                <a:spcPct val="115000"/>
              </a:lnSpc>
              <a:spcBef>
                <a:spcPts val="0"/>
              </a:spcBef>
              <a:spcAft>
                <a:spcPts val="0"/>
              </a:spcAft>
              <a:buSzPts val="1400"/>
              <a:buChar char="-"/>
            </a:pPr>
            <a:r>
              <a:rPr lang="en">
                <a:solidFill>
                  <a:schemeClr val="dk1"/>
                </a:solidFill>
              </a:rPr>
              <a:t>https://image.ibb.co</a:t>
            </a:r>
            <a:r>
              <a:rPr lang="en"/>
              <a:t>/idH4BT/Interac_Teach_escuela.jpg</a:t>
            </a:r>
            <a:endParaRPr/>
          </a:p>
          <a:p>
            <a:pPr marL="457200" lvl="0" indent="-317500" rtl="0">
              <a:lnSpc>
                <a:spcPct val="115000"/>
              </a:lnSpc>
              <a:spcBef>
                <a:spcPts val="0"/>
              </a:spcBef>
              <a:spcAft>
                <a:spcPts val="0"/>
              </a:spcAft>
              <a:buSzPts val="1400"/>
              <a:buChar char="-"/>
            </a:pPr>
            <a:r>
              <a:rPr lang="en"/>
              <a:t>https://image.ibb.co/hDeyMT/Interac_Teach_programador_2_3.jpg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Shape 116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Shape 116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We’ve also decided to start advertising ourselves in social networks. In order to do so we’ve created and managed our accounts in Twitter (@interacteach) and Facebook (@interacteach), and spent €3473 in the placement and maintenance of our advertising campaign with our banners.</a:t>
            </a:r>
            <a:endParaRPr/>
          </a:p>
          <a:p>
            <a:pPr marL="0" lvl="0" indent="0" rtl="0">
              <a:lnSpc>
                <a:spcPct val="115000"/>
              </a:lnSpc>
              <a:spcBef>
                <a:spcPts val="0"/>
              </a:spcBef>
              <a:spcAft>
                <a:spcPts val="0"/>
              </a:spcAft>
              <a:buClr>
                <a:schemeClr val="dk1"/>
              </a:buClr>
              <a:buSzPts val="1100"/>
              <a:buFont typeface="Arial"/>
              <a:buNone/>
            </a:pPr>
            <a:r>
              <a:rPr lang="en"/>
              <a:t>We decided to invest more money in facebook because we know that we can reach a higher amount of programmers and teachers there.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Shape 810"/>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151365" marR="0" lvl="0" indent="0" algn="just"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This is the path we’re going to follow during the presentation. First we’ll talk about our project’s final version, then we’ll see a demo with our business and finally we’ll see our advertising plan.</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Shape 1177"/>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The third approach was the realization of advertising meetings with schools, showing them our project and trying to get as many new users as possible. We’ve spent a total of €160 in this area.</a:t>
            </a: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Shape 119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And finally, we’ve created a promo which is placed in our main website, as an advertise and a way to get more users. We’ve spent on it a total of €560. The video is located in our main page: https://www.interacteach.tk/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Shape 120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In order to achieve the completion of our project, we need to start looking for money. We have a few possibilities: such as the 3Fs (Family, Friends and Fools), financing with loans from banks, or using our own money and effort to advance in our project.</a:t>
            </a: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Shape 122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We have checked the possibility of using a loan to get money. These are three options we have found:</a:t>
            </a:r>
            <a:endParaRPr/>
          </a:p>
          <a:p>
            <a:pPr marL="457200" lvl="0" indent="-317500" rtl="0">
              <a:lnSpc>
                <a:spcPct val="115000"/>
              </a:lnSpc>
              <a:spcBef>
                <a:spcPts val="0"/>
              </a:spcBef>
              <a:spcAft>
                <a:spcPts val="0"/>
              </a:spcAft>
              <a:buSzPts val="1400"/>
              <a:buAutoNum type="arabicPeriod"/>
            </a:pPr>
            <a:r>
              <a:rPr lang="en">
                <a:solidFill>
                  <a:schemeClr val="dk1"/>
                </a:solidFill>
              </a:rPr>
              <a:t>Monedo: A 5000€ loan, it wouldn’t cover all of our expenses but it would get us going. The problem is that the final cost would be almost double of the money we get : 9520€.</a:t>
            </a:r>
            <a:endParaRPr/>
          </a:p>
          <a:p>
            <a:pPr marL="457200" lvl="0" indent="-317500" rtl="0">
              <a:lnSpc>
                <a:spcPct val="115000"/>
              </a:lnSpc>
              <a:spcBef>
                <a:spcPts val="0"/>
              </a:spcBef>
              <a:spcAft>
                <a:spcPts val="0"/>
              </a:spcAft>
              <a:buSzPts val="1400"/>
              <a:buAutoNum type="arabicPeriod"/>
            </a:pPr>
            <a:r>
              <a:rPr lang="en"/>
              <a:t>Caixa: A 9.600€ loan, which would cover our expenses and the return would be in 48 months (14.000€)</a:t>
            </a:r>
            <a:endParaRPr/>
          </a:p>
          <a:p>
            <a:pPr marL="457200" lvl="0" indent="-317500" rtl="0">
              <a:lnSpc>
                <a:spcPct val="115000"/>
              </a:lnSpc>
              <a:spcBef>
                <a:spcPts val="0"/>
              </a:spcBef>
              <a:spcAft>
                <a:spcPts val="0"/>
              </a:spcAft>
              <a:buSzPts val="1400"/>
              <a:buAutoNum type="arabicPeriod"/>
            </a:pPr>
            <a:r>
              <a:rPr lang="en"/>
              <a:t>Sabadell BStartup10: 100.000€. That is indeed a great sum of money, way over our expenses. It also come with a backing from Sabadell, a help to develop the project. Unfortunately, the requirements are high and they only invest in 10 startups every year. (Para optar hay que estar constituido como empresa, una participación social del capital…)</a:t>
            </a:r>
            <a:endParaRPr/>
          </a:p>
          <a:p>
            <a:pPr marL="0" lvl="0" indent="0" rtl="0">
              <a:lnSpc>
                <a:spcPct val="115000"/>
              </a:lnSpc>
              <a:spcBef>
                <a:spcPts val="0"/>
              </a:spcBef>
              <a:spcAft>
                <a:spcPts val="0"/>
              </a:spcAft>
              <a:buClr>
                <a:schemeClr val="dk1"/>
              </a:buClr>
              <a:buSzPts val="1100"/>
              <a:buFont typeface="Arial"/>
              <a:buNone/>
            </a:pP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Shape 124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As we see here, accounting with the expenses, including the costs of our workers, considering an increase of licenses bought, with the consequent exercise exchange, we would reach the breaking point around month 11. If we don’t consider the costs of our work, we get it much sooner, around month 8.</a:t>
            </a:r>
            <a:endParaRPr/>
          </a:p>
          <a:p>
            <a:pPr marL="0" lvl="0" indent="0" rtl="0">
              <a:lnSpc>
                <a:spcPct val="115000"/>
              </a:lnSpc>
              <a:spcBef>
                <a:spcPts val="0"/>
              </a:spcBef>
              <a:spcAft>
                <a:spcPts val="0"/>
              </a:spcAft>
              <a:buClr>
                <a:schemeClr val="dk1"/>
              </a:buClr>
              <a:buSzPts val="1100"/>
              <a:buFont typeface="Arial"/>
              <a:buNone/>
            </a:pPr>
            <a:r>
              <a:rPr lang="en"/>
              <a:t> </a:t>
            </a:r>
            <a:endParaRPr/>
          </a:p>
          <a:p>
            <a:pPr marL="0" lvl="0" indent="0" rtl="0">
              <a:lnSpc>
                <a:spcPct val="115000"/>
              </a:lnSpc>
              <a:spcBef>
                <a:spcPts val="0"/>
              </a:spcBef>
              <a:spcAft>
                <a:spcPts val="0"/>
              </a:spcAft>
              <a:buClr>
                <a:schemeClr val="dk1"/>
              </a:buClr>
              <a:buSzPts val="1100"/>
              <a:buFont typeface="Arial"/>
              <a:buNone/>
            </a:pPr>
            <a:r>
              <a:rPr lang="en"/>
              <a:t>Considering this, and the gross of our expenses (hosting, marketing…) can be paid monthly, we have considered on relying on our own budget. Should we new an extra influx of funds, we would make use of the Caixa’s loan to keep going,as it provides a reasonable amount of money with nice conditions.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Shape 125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Finally, we’d like to show some conclusions about our whole project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Shape 126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Shape 126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rPr>
              <a:t>At this point, the team is very involved into the project, and also is implicated in working without any remuneration until the project reaches its breaking point. We’ve spent a lot in the development of this work. We’ve put all the meat we had on the spit and we’re very proud of what we’ve done, but there’s still work to be done to achieve the success we’re hardly looking for.</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Shape 1272"/>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And that’s the end of our presentation! Thank you for watching, and if you have any doubt you can contact me at alvdomnun@alum.us.es.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Shape 81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First, we’ll start seeing the main features of our idea and our business.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Shape 82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In terms of features that our platform offers, our project’s final version offers all the ones we had as our MVP: Our interactive exercises’ system, allowing it to create and save them on our platform, our transactions’ system, allowing to buy and sell interactive exercises and letting programmers get their money from the purchases of the exercises, and the possibility of customizing the licenses related to schools.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Shape 841"/>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200" b="0" i="0" u="none" strike="noStrike" cap="none">
                <a:solidFill>
                  <a:srgbClr val="000000"/>
                </a:solidFill>
                <a:latin typeface="Arial"/>
                <a:ea typeface="Arial"/>
                <a:cs typeface="Arial"/>
                <a:sym typeface="Arial"/>
              </a:rPr>
              <a:t>The first way to do so would be selling licenses to schools. These licenses would be active for a year and would allow the schools and academies to make use of the full platform for an entire academic year, renewing it each one to keep the services. Also with the license, schools and academies would have access to an amount of starting exercises that can be increased by buying more exercises.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200"/>
          </a:p>
          <a:p>
            <a:pPr marL="0" marR="0" lvl="0" indent="0" algn="l" rtl="0">
              <a:lnSpc>
                <a:spcPct val="100000"/>
              </a:lnSpc>
              <a:spcBef>
                <a:spcPts val="0"/>
              </a:spcBef>
              <a:spcAft>
                <a:spcPts val="0"/>
              </a:spcAft>
              <a:buClr>
                <a:srgbClr val="000000"/>
              </a:buClr>
              <a:buSzPts val="1500"/>
              <a:buFont typeface="Arial"/>
              <a:buNone/>
            </a:pPr>
            <a:r>
              <a:rPr lang="en">
                <a:solidFill>
                  <a:schemeClr val="dk1"/>
                </a:solidFill>
              </a:rPr>
              <a:t>The second way we have for having a profit with these project is selling exercises. Interactive exercises have a buying price, which is payed for the schools and academies in order to increase the amount of exercises they have access to. </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Shape 858"/>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200" b="0" i="0" u="none" strike="noStrike" cap="none">
                <a:solidFill>
                  <a:srgbClr val="000000"/>
                </a:solidFill>
                <a:latin typeface="Arial"/>
                <a:ea typeface="Arial"/>
                <a:cs typeface="Arial"/>
                <a:sym typeface="Arial"/>
              </a:rPr>
              <a:t>Then, we can order the  different kinds of licenses we offer by the amount of users allowed to register and the number of starting exercises the client could access at first. That would lead us to these standard sizes of licenses, with their associated price. Also, in case of not finding a suitable size for him/her, the client can always contact us in order to negotiate a suitable size and price of license for both of us.</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Shape 866"/>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
              <a:t>For the purchase of interactive exercises</a:t>
            </a:r>
            <a:r>
              <a:rPr lang="en" sz="1200" b="0" i="0" u="none" strike="noStrike" cap="none">
                <a:solidFill>
                  <a:srgbClr val="000000"/>
                </a:solidFill>
                <a:latin typeface="Arial"/>
                <a:ea typeface="Arial"/>
                <a:cs typeface="Arial"/>
                <a:sym typeface="Arial"/>
              </a:rPr>
              <a:t>, </a:t>
            </a:r>
            <a:r>
              <a:rPr lang="en"/>
              <a:t>each one will be worth € 4 for the school. A</a:t>
            </a:r>
            <a:r>
              <a:rPr lang="en" sz="1200" b="0" i="0" u="none" strike="noStrike" cap="none">
                <a:solidFill>
                  <a:srgbClr val="000000"/>
                </a:solidFill>
                <a:latin typeface="Arial"/>
                <a:ea typeface="Arial"/>
                <a:cs typeface="Arial"/>
                <a:sym typeface="Arial"/>
              </a:rPr>
              <a:t> </a:t>
            </a:r>
            <a:r>
              <a:rPr lang="en"/>
              <a:t>7</a:t>
            </a:r>
            <a:r>
              <a:rPr lang="en" sz="1200" b="0" i="0" u="none" strike="noStrike" cap="none">
                <a:solidFill>
                  <a:srgbClr val="000000"/>
                </a:solidFill>
                <a:latin typeface="Arial"/>
                <a:ea typeface="Arial"/>
                <a:cs typeface="Arial"/>
                <a:sym typeface="Arial"/>
              </a:rPr>
              <a:t>5 percentage goes to the programmer, acting as a motivation for possible content creators for the platform, and</a:t>
            </a:r>
            <a:r>
              <a:rPr lang="en"/>
              <a:t> a 25</a:t>
            </a:r>
            <a:r>
              <a:rPr lang="en" sz="1200" b="0" i="0" u="none" strike="noStrike" cap="none">
                <a:solidFill>
                  <a:srgbClr val="000000"/>
                </a:solidFill>
                <a:latin typeface="Arial"/>
                <a:ea typeface="Arial"/>
                <a:cs typeface="Arial"/>
                <a:sym typeface="Arial"/>
              </a:rPr>
              <a:t> percentage is kept for us.</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Shape 88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To show how the system works today and how can we get money with it, we’ve put a link in which everyone can see our project, and also we’ve created a demo, showing our two main money sources: Licenses and interactive exercises’ purchase.</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Demo (Investor): </a:t>
            </a:r>
            <a:r>
              <a:rPr lang="en"/>
              <a:t>https://www.youtube.com/watch?v=SO9AnBQ2fhg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Demo (Programmer): https://www.youtube.com/watch?v=6k1peOpi0hI&amp;feature=youtu.be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Paypal’s credentials for a school: </a:t>
            </a:r>
            <a:r>
              <a:rPr lang="en" sz="1200" b="0" i="0" u="none" strike="noStrike" cap="none">
                <a:solidFill>
                  <a:srgbClr val="000000"/>
                </a:solidFill>
                <a:latin typeface="Arial"/>
                <a:ea typeface="Arial"/>
                <a:cs typeface="Arial"/>
                <a:sym typeface="Arial"/>
              </a:rPr>
              <a:t>schoolCC@hotmail.com / climbcodeISPP2018</a:t>
            </a:r>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Admin Account: administrador / climbcode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683" name="Shape 683"/>
          <p:cNvSpPr txBox="1">
            <a:spLocks noGrp="1"/>
          </p:cNvSpPr>
          <p:nvPr>
            <p:ph type="body" idx="1"/>
          </p:nvPr>
        </p:nvSpPr>
        <p:spPr>
          <a:xfrm>
            <a:off x="747925"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84" name="Shape 684"/>
          <p:cNvSpPr txBox="1">
            <a:spLocks noGrp="1"/>
          </p:cNvSpPr>
          <p:nvPr>
            <p:ph type="body" idx="2"/>
          </p:nvPr>
        </p:nvSpPr>
        <p:spPr>
          <a:xfrm>
            <a:off x="2953087"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85" name="Shape 685"/>
          <p:cNvSpPr txBox="1">
            <a:spLocks noGrp="1"/>
          </p:cNvSpPr>
          <p:nvPr>
            <p:ph type="body" idx="3"/>
          </p:nvPr>
        </p:nvSpPr>
        <p:spPr>
          <a:xfrm>
            <a:off x="5158248"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686" name="Shape 686"/>
          <p:cNvGrpSpPr/>
          <p:nvPr/>
        </p:nvGrpSpPr>
        <p:grpSpPr>
          <a:xfrm>
            <a:off x="7442904" y="-121511"/>
            <a:ext cx="1796289" cy="7107566"/>
            <a:chOff x="6023725" y="842300"/>
            <a:chExt cx="1358150" cy="4030375"/>
          </a:xfrm>
        </p:grpSpPr>
        <p:sp>
          <p:nvSpPr>
            <p:cNvPr id="687" name="Shape 68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Shape 68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Shape 68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Shape 69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Shape 69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Shape 69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Shape 69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Shape 69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Shape 69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Shape 69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Shape 69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Shape 69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Shape 69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Shape 70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Shape 70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Shape 70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Shape 70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Shape 70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Shape 70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Shape 70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Shape 70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Shape 70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Shape 71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Shape 71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Shape 71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Shape 71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Shape 71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Shape 71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16" name="Shape 716"/>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grpSp>
        <p:nvGrpSpPr>
          <p:cNvPr id="719" name="Shape 719"/>
          <p:cNvGrpSpPr/>
          <p:nvPr/>
        </p:nvGrpSpPr>
        <p:grpSpPr>
          <a:xfrm>
            <a:off x="7442904" y="-121511"/>
            <a:ext cx="1796289" cy="7107566"/>
            <a:chOff x="6023725" y="842300"/>
            <a:chExt cx="1358150" cy="4030375"/>
          </a:xfrm>
        </p:grpSpPr>
        <p:sp>
          <p:nvSpPr>
            <p:cNvPr id="720" name="Shape 720"/>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Shape 721"/>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Shape 722"/>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Shape 723"/>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Shape 724"/>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Shape 725"/>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Shape 726"/>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Shape 727"/>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Shape 728"/>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Shape 729"/>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Shape 730"/>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Shape 731"/>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Shape 732"/>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Shape 733"/>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Shape 734"/>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Shape 735"/>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Shape 736"/>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Shape 737"/>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Shape 738"/>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Shape 739"/>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Shape 740"/>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Shape 741"/>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Shape 742"/>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Shape 743"/>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Shape 744"/>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Shape 745"/>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Shape 746"/>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Shape 747"/>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Shape 748"/>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49" name="Shape 749"/>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0"/>
        <p:cNvGrpSpPr/>
        <p:nvPr/>
      </p:nvGrpSpPr>
      <p:grpSpPr>
        <a:xfrm>
          <a:off x="0" y="0"/>
          <a:ext cx="0" cy="0"/>
          <a:chOff x="0" y="0"/>
          <a:chExt cx="0" cy="0"/>
        </a:xfrm>
      </p:grpSpPr>
      <p:sp>
        <p:nvSpPr>
          <p:cNvPr id="751" name="Shape 751"/>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2" name="Shape 752"/>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3" name="Shape 753"/>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4" name="Shape 754"/>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5" name="Shape 755"/>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6" name="Shape 756"/>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7" name="Shape 757"/>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8" name="Shape 758"/>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9" name="Shape 759"/>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0" name="Shape 760"/>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1" name="Shape 76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2" name="Shape 762"/>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3" name="Shape 763"/>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4" name="Shape 764"/>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5" name="Shape 765"/>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6" name="Shape 766"/>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7" name="Shape 767"/>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8" name="Shape 768"/>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9" name="Shape 769"/>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0" name="Shape 770"/>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1" name="Shape 771"/>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2" name="Shape 772"/>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3" name="Shape 773"/>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4" name="Shape 774"/>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5" name="Shape 775"/>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6" name="Shape 776"/>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7" name="Shape 777"/>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8" name="Shape 778"/>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9" name="Shape 779"/>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0" name="Shape 780"/>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1" name="Shape 781"/>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2" name="Shape 782"/>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3" name="Shape 783"/>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4" name="Shape 784"/>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5" name="Shape 785"/>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6" name="Shape 786"/>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7" name="Shape 787"/>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8" name="Shape 788"/>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9" name="Shape 789"/>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0" name="Shape 790"/>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1" name="Shape 791"/>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193" name="Shape 193"/>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4" name="Shape 194"/>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5" name="Shape 195"/>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6" name="Shape 19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7" name="Shape 197"/>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8" name="Shape 198"/>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9" name="Shape 19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0" name="Shape 200"/>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1" name="Shape 201"/>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2" name="Shape 20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3" name="Shape 20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4" name="Shape 20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5" name="Shape 205"/>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6" name="Shape 206"/>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7" name="Shape 207"/>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8" name="Shape 208"/>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9" name="Shape 209"/>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0" name="Shape 210"/>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1" name="Shape 211"/>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2" name="Shape 212"/>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3" name="Shape 213"/>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4" name="Shape 214"/>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5" name="Shape 215"/>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6" name="Shape 216"/>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7" name="Shape 217"/>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8" name="Shape 218"/>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9" name="Shape 219"/>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0" name="Shape 220"/>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1" name="Shape 221"/>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2" name="Shape 222"/>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3" name="Shape 223"/>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4" name="Shape 224"/>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5" name="Shape 225"/>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6" name="Shape 226"/>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7" name="Shape 227"/>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8" name="Shape 228"/>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9" name="Shape 229"/>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0" name="Shape 230"/>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1" name="Shape 231"/>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2" name="Shape 232"/>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3" name="Shape 233"/>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236" name="Shape 236"/>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237" name="Shape 237"/>
          <p:cNvGrpSpPr/>
          <p:nvPr/>
        </p:nvGrpSpPr>
        <p:grpSpPr>
          <a:xfrm>
            <a:off x="7442903" y="-121539"/>
            <a:ext cx="1796289" cy="7107432"/>
            <a:chOff x="6023725" y="842300"/>
            <a:chExt cx="1358150" cy="4030375"/>
          </a:xfrm>
        </p:grpSpPr>
        <p:sp>
          <p:nvSpPr>
            <p:cNvPr id="238" name="Shape 238"/>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9" name="Shape 239"/>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0" name="Shape 240"/>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1" name="Shape 241"/>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2" name="Shape 242"/>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3" name="Shape 243"/>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4" name="Shape 244"/>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5" name="Shape 245"/>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6" name="Shape 246"/>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7" name="Shape 247"/>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8" name="Shape 248"/>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9" name="Shape 249"/>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0" name="Shape 250"/>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1" name="Shape 251"/>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2" name="Shape 252"/>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3" name="Shape 253"/>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4" name="Shape 254"/>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5" name="Shape 255"/>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6" name="Shape 256"/>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7" name="Shape 257"/>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8" name="Shape 258"/>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9" name="Shape 259"/>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0" name="Shape 260"/>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1" name="Shape 261"/>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2" name="Shape 262"/>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3" name="Shape 263"/>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4" name="Shape 264"/>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5" name="Shape 265"/>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6" name="Shape 266"/>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267" name="Shape 267"/>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68"/>
        <p:cNvGrpSpPr/>
        <p:nvPr/>
      </p:nvGrpSpPr>
      <p:grpSpPr>
        <a:xfrm>
          <a:off x="0" y="0"/>
          <a:ext cx="0" cy="0"/>
          <a:chOff x="0" y="0"/>
          <a:chExt cx="0" cy="0"/>
        </a:xfrm>
      </p:grpSpPr>
      <p:sp>
        <p:nvSpPr>
          <p:cNvPr id="269" name="Shape 269"/>
          <p:cNvSpPr txBox="1">
            <a:spLocks noGrp="1"/>
          </p:cNvSpPr>
          <p:nvPr>
            <p:ph type="ctrTitle"/>
          </p:nvPr>
        </p:nvSpPr>
        <p:spPr>
          <a:xfrm>
            <a:off x="3210935" y="2215683"/>
            <a:ext cx="5301600" cy="15464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270" name="Shape 270"/>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271" name="Shape 271"/>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2" name="Shape 272"/>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3" name="Shape 273"/>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4" name="Shape 274"/>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5" name="Shape 275"/>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6" name="Shape 27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7" name="Shape 277"/>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8" name="Shape 278"/>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9" name="Shape 279"/>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0" name="Shape 280"/>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1" name="Shape 281"/>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2" name="Shape 282"/>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3" name="Shape 28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4" name="Shape 284"/>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5" name="Shape 285"/>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6" name="Shape 28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7" name="Shape 287"/>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8" name="Shape 288"/>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9" name="Shape 289"/>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0" name="Shape 290"/>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1" name="Shape 291"/>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2" name="Shape 292"/>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3" name="Shape 293"/>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4" name="Shape 294"/>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5" name="Shape 295"/>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6" name="Shape 296"/>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7" name="Shape 297"/>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8" name="Shape 298"/>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9" name="Shape 299"/>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0" name="Shape 300"/>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1" name="Shape 301"/>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2" name="Shape 302"/>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3" name="Shape 303"/>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4" name="Shape 304"/>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5" name="Shape 305"/>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6" name="Shape 306"/>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7" name="Shape 307"/>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8" name="Shape 308"/>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9" name="Shape 309"/>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0" name="Shape 310"/>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1" name="Shape 311"/>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2" name="Shape 312"/>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3" name="Shape 313"/>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4" name="Shape 314"/>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5" name="Shape 315"/>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6" name="Shape 316"/>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7" name="Shape 317"/>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8" name="Shape 318"/>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9" name="Shape 319"/>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0" name="Shape 320"/>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1" name="Shape 321"/>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2"/>
        <p:cNvGrpSpPr/>
        <p:nvPr/>
      </p:nvGrpSpPr>
      <p:grpSpPr>
        <a:xfrm>
          <a:off x="0" y="0"/>
          <a:ext cx="0" cy="0"/>
          <a:chOff x="0" y="0"/>
          <a:chExt cx="0" cy="0"/>
        </a:xfrm>
      </p:grpSpPr>
      <p:sp>
        <p:nvSpPr>
          <p:cNvPr id="323" name="Shape 323"/>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4" name="Shape 324"/>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5" name="Shape 325"/>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6" name="Shape 32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7" name="Shape 327"/>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8" name="Shape 328"/>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9" name="Shape 32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0" name="Shape 330"/>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1" name="Shape 331"/>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2" name="Shape 33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3" name="Shape 33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4" name="Shape 33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5" name="Shape 335"/>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6" name="Shape 336"/>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7" name="Shape 337"/>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8" name="Shape 338"/>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9" name="Shape 339"/>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0" name="Shape 340"/>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1" name="Shape 341"/>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2" name="Shape 342"/>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3" name="Shape 343"/>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4" name="Shape 344"/>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5" name="Shape 345"/>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6" name="Shape 346"/>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7" name="Shape 347"/>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8" name="Shape 348"/>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9" name="Shape 349"/>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0" name="Shape 350"/>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1" name="Shape 351"/>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2" name="Shape 352"/>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3" name="Shape 353"/>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4" name="Shape 354"/>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5" name="Shape 355"/>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6" name="Shape 356"/>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7" name="Shape 357"/>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8" name="Shape 358"/>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9" name="Shape 359"/>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0" name="Shape 360"/>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1" name="Shape 361"/>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2" name="Shape 362"/>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3" name="Shape 363"/>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19"/>
        <p:cNvGrpSpPr/>
        <p:nvPr/>
      </p:nvGrpSpPr>
      <p:grpSpPr>
        <a:xfrm>
          <a:off x="0" y="0"/>
          <a:ext cx="0" cy="0"/>
          <a:chOff x="0" y="0"/>
          <a:chExt cx="0" cy="0"/>
        </a:xfrm>
      </p:grpSpPr>
      <p:sp>
        <p:nvSpPr>
          <p:cNvPr id="520" name="Shape 520"/>
          <p:cNvSpPr txBox="1">
            <a:spLocks noGrp="1"/>
          </p:cNvSpPr>
          <p:nvPr>
            <p:ph type="ctrTitle"/>
          </p:nvPr>
        </p:nvSpPr>
        <p:spPr>
          <a:xfrm>
            <a:off x="2305100" y="1548067"/>
            <a:ext cx="6153000" cy="15465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521" name="Shape 521"/>
          <p:cNvSpPr/>
          <p:nvPr/>
        </p:nvSpPr>
        <p:spPr>
          <a:xfrm>
            <a:off x="723693" y="5626789"/>
            <a:ext cx="794875" cy="131430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2" name="Shape 522"/>
          <p:cNvSpPr/>
          <p:nvPr/>
        </p:nvSpPr>
        <p:spPr>
          <a:xfrm>
            <a:off x="-58319" y="4071050"/>
            <a:ext cx="782014" cy="1187127"/>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3" name="Shape 523"/>
          <p:cNvSpPr/>
          <p:nvPr/>
        </p:nvSpPr>
        <p:spPr>
          <a:xfrm>
            <a:off x="4025102" y="4563227"/>
            <a:ext cx="370865" cy="107943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4" name="Shape 524"/>
          <p:cNvSpPr/>
          <p:nvPr/>
        </p:nvSpPr>
        <p:spPr>
          <a:xfrm>
            <a:off x="3078046" y="4171139"/>
            <a:ext cx="730671" cy="1194399"/>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5" name="Shape 525"/>
          <p:cNvSpPr/>
          <p:nvPr/>
        </p:nvSpPr>
        <p:spPr>
          <a:xfrm>
            <a:off x="5401648" y="4380950"/>
            <a:ext cx="805934" cy="1001104"/>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6" name="Shape 526"/>
          <p:cNvSpPr/>
          <p:nvPr/>
        </p:nvSpPr>
        <p:spPr>
          <a:xfrm>
            <a:off x="8364459" y="4462457"/>
            <a:ext cx="873792" cy="800336"/>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7" name="Shape 527"/>
          <p:cNvSpPr/>
          <p:nvPr/>
        </p:nvSpPr>
        <p:spPr>
          <a:xfrm>
            <a:off x="4551116" y="4167387"/>
            <a:ext cx="657208" cy="905624"/>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8" name="Shape 528"/>
          <p:cNvSpPr/>
          <p:nvPr/>
        </p:nvSpPr>
        <p:spPr>
          <a:xfrm>
            <a:off x="4419882" y="5326446"/>
            <a:ext cx="919681" cy="126786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9" name="Shape 529"/>
          <p:cNvSpPr/>
          <p:nvPr/>
        </p:nvSpPr>
        <p:spPr>
          <a:xfrm>
            <a:off x="2644912" y="5382051"/>
            <a:ext cx="890356" cy="94238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0" name="Shape 530"/>
          <p:cNvSpPr/>
          <p:nvPr/>
        </p:nvSpPr>
        <p:spPr>
          <a:xfrm>
            <a:off x="2116543" y="4248209"/>
            <a:ext cx="829755" cy="104020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1" name="Shape 531"/>
          <p:cNvSpPr/>
          <p:nvPr/>
        </p:nvSpPr>
        <p:spPr>
          <a:xfrm>
            <a:off x="1347361" y="4248196"/>
            <a:ext cx="599146" cy="94240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2" name="Shape 532"/>
          <p:cNvSpPr/>
          <p:nvPr/>
        </p:nvSpPr>
        <p:spPr>
          <a:xfrm>
            <a:off x="2681615" y="6418078"/>
            <a:ext cx="816944" cy="418617"/>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3" name="Shape 533"/>
          <p:cNvSpPr/>
          <p:nvPr/>
        </p:nvSpPr>
        <p:spPr>
          <a:xfrm>
            <a:off x="7146421" y="6011685"/>
            <a:ext cx="1040884" cy="974148"/>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4" name="Shape 534"/>
          <p:cNvSpPr/>
          <p:nvPr/>
        </p:nvSpPr>
        <p:spPr>
          <a:xfrm>
            <a:off x="7146430" y="4139243"/>
            <a:ext cx="684732" cy="961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5" name="Shape 535"/>
          <p:cNvSpPr/>
          <p:nvPr/>
        </p:nvSpPr>
        <p:spPr>
          <a:xfrm>
            <a:off x="5262207" y="6306021"/>
            <a:ext cx="525046" cy="496882"/>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6" name="Shape 536"/>
          <p:cNvSpPr/>
          <p:nvPr/>
        </p:nvSpPr>
        <p:spPr>
          <a:xfrm>
            <a:off x="8376372" y="6305415"/>
            <a:ext cx="508532" cy="433296"/>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7" name="Shape 537"/>
          <p:cNvSpPr/>
          <p:nvPr/>
        </p:nvSpPr>
        <p:spPr>
          <a:xfrm>
            <a:off x="3808717" y="5905768"/>
            <a:ext cx="570935" cy="75636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8" name="Shape 538"/>
          <p:cNvSpPr/>
          <p:nvPr/>
        </p:nvSpPr>
        <p:spPr>
          <a:xfrm>
            <a:off x="7975391" y="4071030"/>
            <a:ext cx="541560" cy="905691"/>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9" name="Shape 539"/>
          <p:cNvSpPr/>
          <p:nvPr/>
        </p:nvSpPr>
        <p:spPr>
          <a:xfrm>
            <a:off x="1570785" y="5371060"/>
            <a:ext cx="734324" cy="96440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0" name="Shape 540"/>
          <p:cNvSpPr/>
          <p:nvPr/>
        </p:nvSpPr>
        <p:spPr>
          <a:xfrm>
            <a:off x="247060" y="5459834"/>
            <a:ext cx="275434" cy="325606"/>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1" name="Shape 541"/>
          <p:cNvSpPr/>
          <p:nvPr/>
        </p:nvSpPr>
        <p:spPr>
          <a:xfrm>
            <a:off x="8516944" y="5443846"/>
            <a:ext cx="690236" cy="68050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2" name="Shape 542"/>
          <p:cNvSpPr/>
          <p:nvPr/>
        </p:nvSpPr>
        <p:spPr>
          <a:xfrm>
            <a:off x="859713" y="4556591"/>
            <a:ext cx="317620" cy="87866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3" name="Shape 543"/>
          <p:cNvSpPr/>
          <p:nvPr/>
        </p:nvSpPr>
        <p:spPr>
          <a:xfrm rot="1920742">
            <a:off x="5707039" y="5618653"/>
            <a:ext cx="884797" cy="100112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4" name="Shape 544"/>
          <p:cNvSpPr/>
          <p:nvPr/>
        </p:nvSpPr>
        <p:spPr>
          <a:xfrm rot="-3496867">
            <a:off x="26193" y="6090148"/>
            <a:ext cx="717144"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5" name="Shape 545"/>
          <p:cNvSpPr/>
          <p:nvPr/>
        </p:nvSpPr>
        <p:spPr>
          <a:xfrm>
            <a:off x="7518185" y="5288439"/>
            <a:ext cx="846269" cy="79793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6" name="Shape 546"/>
          <p:cNvSpPr/>
          <p:nvPr/>
        </p:nvSpPr>
        <p:spPr>
          <a:xfrm rot="-5400000">
            <a:off x="6414496" y="4133848"/>
            <a:ext cx="658418"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7" name="Shape 547"/>
          <p:cNvSpPr/>
          <p:nvPr/>
        </p:nvSpPr>
        <p:spPr>
          <a:xfrm>
            <a:off x="6453205" y="4941210"/>
            <a:ext cx="666366" cy="1003573"/>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8" name="Shape 548"/>
          <p:cNvSpPr/>
          <p:nvPr/>
        </p:nvSpPr>
        <p:spPr>
          <a:xfrm>
            <a:off x="1866011" y="6323840"/>
            <a:ext cx="681078" cy="607041"/>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9" name="Shape 549"/>
          <p:cNvSpPr/>
          <p:nvPr/>
        </p:nvSpPr>
        <p:spPr>
          <a:xfrm>
            <a:off x="6669805" y="6152528"/>
            <a:ext cx="308462" cy="440635"/>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52" name="Shape 552"/>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553" name="Shape 553"/>
          <p:cNvGrpSpPr/>
          <p:nvPr/>
        </p:nvGrpSpPr>
        <p:grpSpPr>
          <a:xfrm>
            <a:off x="7442904" y="-121511"/>
            <a:ext cx="1796289" cy="7107566"/>
            <a:chOff x="6023725" y="842300"/>
            <a:chExt cx="1358150" cy="4030375"/>
          </a:xfrm>
        </p:grpSpPr>
        <p:sp>
          <p:nvSpPr>
            <p:cNvPr id="554" name="Shape 554"/>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5" name="Shape 555"/>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6" name="Shape 556"/>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7" name="Shape 557"/>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8" name="Shape 558"/>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9" name="Shape 559"/>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0" name="Shape 560"/>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1" name="Shape 561"/>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2" name="Shape 562"/>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3" name="Shape 563"/>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4" name="Shape 564"/>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5" name="Shape 565"/>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6" name="Shape 566"/>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7" name="Shape 567"/>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8" name="Shape 568"/>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9" name="Shape 569"/>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0" name="Shape 570"/>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1" name="Shape 571"/>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2" name="Shape 572"/>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3" name="Shape 573"/>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4" name="Shape 574"/>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5" name="Shape 575"/>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6" name="Shape 576"/>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7" name="Shape 577"/>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8" name="Shape 578"/>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9" name="Shape 579"/>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0" name="Shape 580"/>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1" name="Shape 581"/>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2" name="Shape 582"/>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583" name="Shape 583"/>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84"/>
        <p:cNvGrpSpPr/>
        <p:nvPr/>
      </p:nvGrpSpPr>
      <p:grpSpPr>
        <a:xfrm>
          <a:off x="0" y="0"/>
          <a:ext cx="0" cy="0"/>
          <a:chOff x="0" y="0"/>
          <a:chExt cx="0" cy="0"/>
        </a:xfrm>
      </p:grpSpPr>
      <p:sp>
        <p:nvSpPr>
          <p:cNvPr id="585" name="Shape 585"/>
          <p:cNvSpPr txBox="1">
            <a:spLocks noGrp="1"/>
          </p:cNvSpPr>
          <p:nvPr>
            <p:ph type="ctrTitle"/>
          </p:nvPr>
        </p:nvSpPr>
        <p:spPr>
          <a:xfrm>
            <a:off x="3210935" y="2215683"/>
            <a:ext cx="5301600" cy="15465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586" name="Shape 586"/>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587" name="Shape 587"/>
          <p:cNvSpPr/>
          <p:nvPr/>
        </p:nvSpPr>
        <p:spPr>
          <a:xfrm>
            <a:off x="4412080" y="6215517"/>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8" name="Shape 588"/>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9" name="Shape 589"/>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0" name="Shape 590"/>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1" name="Shape 591"/>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2" name="Shape 592"/>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3" name="Shape 593"/>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4" name="Shape 594"/>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5" name="Shape 595"/>
          <p:cNvSpPr/>
          <p:nvPr/>
        </p:nvSpPr>
        <p:spPr>
          <a:xfrm>
            <a:off x="55010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6" name="Shape 596"/>
          <p:cNvSpPr/>
          <p:nvPr/>
        </p:nvSpPr>
        <p:spPr>
          <a:xfrm>
            <a:off x="52015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7" name="Shape 597"/>
          <p:cNvSpPr/>
          <p:nvPr/>
        </p:nvSpPr>
        <p:spPr>
          <a:xfrm>
            <a:off x="4765584"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8" name="Shape 598"/>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9" name="Shape 59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0" name="Shape 600"/>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1" name="Shape 601"/>
          <p:cNvSpPr/>
          <p:nvPr/>
        </p:nvSpPr>
        <p:spPr>
          <a:xfrm>
            <a:off x="6984573"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2" name="Shape 60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3" name="Shape 603"/>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4" name="Shape 604"/>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5" name="Shape 605"/>
          <p:cNvSpPr/>
          <p:nvPr/>
        </p:nvSpPr>
        <p:spPr>
          <a:xfrm>
            <a:off x="48922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6" name="Shape 606"/>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7" name="Shape 607"/>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8" name="Shape 608"/>
          <p:cNvSpPr/>
          <p:nvPr/>
        </p:nvSpPr>
        <p:spPr>
          <a:xfrm rot="1920548">
            <a:off x="7236727"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9" name="Shape 609"/>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0" name="Shape 610"/>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1" name="Shape 61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2" name="Shape 612"/>
          <p:cNvSpPr/>
          <p:nvPr/>
        </p:nvSpPr>
        <p:spPr>
          <a:xfrm>
            <a:off x="50595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3" name="Shape 61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4" name="Shape 614"/>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5" name="Shape 615"/>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6" name="Shape 616"/>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7" name="Shape 617"/>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8" name="Shape 618"/>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9" name="Shape 619"/>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0" name="Shape 620"/>
          <p:cNvSpPr/>
          <p:nvPr/>
        </p:nvSpPr>
        <p:spPr>
          <a:xfrm>
            <a:off x="4009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1" name="Shape 621"/>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2" name="Shape 62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3" name="Shape 623"/>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4" name="Shape 624"/>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5" name="Shape 625"/>
          <p:cNvSpPr/>
          <p:nvPr/>
        </p:nvSpPr>
        <p:spPr>
          <a:xfrm>
            <a:off x="2183974"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6" name="Shape 626"/>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7" name="Shape 627"/>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8" name="Shape 628"/>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9" name="Shape 629"/>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0" name="Shape 630"/>
          <p:cNvSpPr/>
          <p:nvPr/>
        </p:nvSpPr>
        <p:spPr>
          <a:xfrm>
            <a:off x="40288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1" name="Shape 63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2" name="Shape 632"/>
          <p:cNvSpPr/>
          <p:nvPr/>
        </p:nvSpPr>
        <p:spPr>
          <a:xfrm rot="1920548">
            <a:off x="2436126"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3" name="Shape 633"/>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4" name="Shape 634"/>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5" name="Shape 635"/>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6" name="Shape 636"/>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7" name="Shape 637"/>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640" name="Shape 640"/>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1" name="Shape 64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2" name="Shape 64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3" name="Shape 64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4" name="Shape 64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5" name="Shape 645"/>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6" name="Shape 64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7" name="Shape 64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8" name="Shape 648"/>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9" name="Shape 64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0" name="Shape 65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1" name="Shape 651"/>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2" name="Shape 65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3" name="Shape 653"/>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4" name="Shape 65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5" name="Shape 655"/>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6" name="Shape 65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7" name="Shape 65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8" name="Shape 65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9" name="Shape 65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0" name="Shape 66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1" name="Shape 66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2" name="Shape 662"/>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3" name="Shape 663"/>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4" name="Shape 664"/>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5" name="Shape 66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6" name="Shape 66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7" name="Shape 66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8" name="Shape 668"/>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9" name="Shape 66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0" name="Shape 67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1" name="Shape 67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2" name="Shape 672"/>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3" name="Shape 673"/>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4" name="Shape 67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5" name="Shape 675"/>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6" name="Shape 67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7" name="Shape 67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8" name="Shape 67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9" name="Shape 679"/>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0" name="Shape 68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64"/>
        <p:cNvGrpSpPr/>
        <p:nvPr/>
      </p:nvGrpSpPr>
      <p:grpSpPr>
        <a:xfrm>
          <a:off x="0" y="0"/>
          <a:ext cx="0" cy="0"/>
          <a:chOff x="0" y="0"/>
          <a:chExt cx="0" cy="0"/>
        </a:xfrm>
      </p:grpSpPr>
      <p:grpSp>
        <p:nvGrpSpPr>
          <p:cNvPr id="365" name="Shape 365"/>
          <p:cNvGrpSpPr/>
          <p:nvPr/>
        </p:nvGrpSpPr>
        <p:grpSpPr>
          <a:xfrm>
            <a:off x="-6" y="-2"/>
            <a:ext cx="9143797" cy="6857969"/>
            <a:chOff x="239950" y="872550"/>
            <a:chExt cx="7042900" cy="3961625"/>
          </a:xfrm>
        </p:grpSpPr>
        <p:sp>
          <p:nvSpPr>
            <p:cNvPr id="366" name="Shape 366"/>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Shape 367"/>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Shape 368"/>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Shape 369"/>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Shape 370"/>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Shape 371"/>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Shape 372"/>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Shape 373"/>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Shape 374"/>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Shape 375"/>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Shape 376"/>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Shape 377"/>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Shape 378"/>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Shape 379"/>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Shape 380"/>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Shape 381"/>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Shape 382"/>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Shape 383"/>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Shape 384"/>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Shape 385"/>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Shape 386"/>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Shape 387"/>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Shape 388"/>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Shape 389"/>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Shape 390"/>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Shape 391"/>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Shape 392"/>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Shape 393"/>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Shape 394"/>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Shape 395"/>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Shape 396"/>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Shape 397"/>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Shape 398"/>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Shape 399"/>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Shape 400"/>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Shape 401"/>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Shape 402"/>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Shape 403"/>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Shape 404"/>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Shape 405"/>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Shape 406"/>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Shape 407"/>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Shape 408"/>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Shape 409"/>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Shape 410"/>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Shape 411"/>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Shape 412"/>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Shape 413"/>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Shape 414"/>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Shape 415"/>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Shape 416"/>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Shape 417"/>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Shape 418"/>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Shape 419"/>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Shape 420"/>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Shape 421"/>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Shape 422"/>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Shape 423"/>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Shape 424"/>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Shape 425"/>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Shape 426"/>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Shape 427"/>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Shape 428"/>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Shape 429"/>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Shape 430"/>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Shape 431"/>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Shape 432"/>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Shape 433"/>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Shape 434"/>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Shape 435"/>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Shape 436"/>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Shape 438"/>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Shape 439"/>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Shape 440"/>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Shape 441"/>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Shape 442"/>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Shape 444"/>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Shape 445"/>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Shape 446"/>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Shape 447"/>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Shape 448"/>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Shape 449"/>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Shape 450"/>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Shape 451"/>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Shape 452"/>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Shape 453"/>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Shape 454"/>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Shape 455"/>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Shape 456"/>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Shape 457"/>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Shape 458"/>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Shape 459"/>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Shape 460"/>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Shape 461"/>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Shape 462"/>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Shape 463"/>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Shape 464"/>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Shape 465"/>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Shape 466"/>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Shape 467"/>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Shape 468"/>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Shape 469"/>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Shape 470"/>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Shape 471"/>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Shape 472"/>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Shape 473"/>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Shape 474"/>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Shape 475"/>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Shape 476"/>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Shape 477"/>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Shape 478"/>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Shape 479"/>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Shape 480"/>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Shape 481"/>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Shape 482"/>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Shape 483"/>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Shape 484"/>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Shape 487"/>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Shape 488"/>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Shape 489"/>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Shape 490"/>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Shape 491"/>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Shape 492"/>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Shape 493"/>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Shape 494"/>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Shape 495"/>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Shape 496"/>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Shape 497"/>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Shape 498"/>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Shape 499"/>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Shape 500"/>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Shape 501"/>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Shape 502"/>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Shape 503"/>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Shape 504"/>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Shape 505"/>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Shape 506"/>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Shape 507"/>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Shape 508"/>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Shape 510"/>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Shape 512"/>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Shape 513"/>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Shape 514"/>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Shape 515"/>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Shape 516"/>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7" name="Shape 517"/>
          <p:cNvSpPr txBox="1">
            <a:spLocks noGrp="1"/>
          </p:cNvSpPr>
          <p:nvPr>
            <p:ph type="title"/>
          </p:nvPr>
        </p:nvSpPr>
        <p:spPr>
          <a:xfrm>
            <a:off x="747925" y="300033"/>
            <a:ext cx="67917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18" name="Shape 518"/>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ctrTitle"/>
          </p:nvPr>
        </p:nvSpPr>
        <p:spPr>
          <a:xfrm>
            <a:off x="2423716" y="994501"/>
            <a:ext cx="5688632" cy="279453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C4587"/>
              </a:buClr>
              <a:buSzPts val="4800"/>
              <a:buFont typeface="Sniglet"/>
              <a:buNone/>
            </a:pPr>
            <a:r>
              <a:rPr lang="en" sz="7000" b="0" i="0" u="none" strike="noStrike" cap="none">
                <a:solidFill>
                  <a:srgbClr val="1C4587"/>
                </a:solidFill>
                <a:latin typeface="Sniglet"/>
                <a:ea typeface="Sniglet"/>
                <a:cs typeface="Sniglet"/>
                <a:sym typeface="Sniglet"/>
              </a:rPr>
              <a:t>InteracTeach</a:t>
            </a:r>
            <a:endParaRPr sz="7000" b="0" i="0" u="none" strike="noStrike" cap="none">
              <a:solidFill>
                <a:srgbClr val="1C4587"/>
              </a:solidFill>
              <a:latin typeface="Sniglet"/>
              <a:ea typeface="Sniglet"/>
              <a:cs typeface="Sniglet"/>
              <a:sym typeface="Sniglet"/>
            </a:endParaRPr>
          </a:p>
        </p:txBody>
      </p:sp>
      <p:pic>
        <p:nvPicPr>
          <p:cNvPr id="797" name="Shape 797" descr="C:\Users\ALVARO\Desktop\índice.png"/>
          <p:cNvPicPr preferRelativeResize="0"/>
          <p:nvPr/>
        </p:nvPicPr>
        <p:blipFill rotWithShape="1">
          <a:blip r:embed="rId3">
            <a:alphaModFix/>
          </a:blip>
          <a:srcRect/>
          <a:stretch/>
        </p:blipFill>
        <p:spPr>
          <a:xfrm>
            <a:off x="1331640" y="1772816"/>
            <a:ext cx="1164084" cy="11640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Team</a:t>
            </a:r>
            <a:endParaRPr sz="6000" b="0" i="0" u="none" strike="noStrike" cap="none">
              <a:solidFill>
                <a:srgbClr val="3C78D8"/>
              </a:solidFill>
              <a:latin typeface="Sniglet"/>
              <a:ea typeface="Sniglet"/>
              <a:cs typeface="Sniglet"/>
              <a:sym typeface="Sniglet"/>
            </a:endParaRPr>
          </a:p>
        </p:txBody>
      </p:sp>
      <p:pic>
        <p:nvPicPr>
          <p:cNvPr id="898" name="Shape 898"/>
          <p:cNvPicPr preferRelativeResize="0"/>
          <p:nvPr/>
        </p:nvPicPr>
        <p:blipFill>
          <a:blip r:embed="rId3">
            <a:alphaModFix/>
          </a:blip>
          <a:stretch>
            <a:fillRect/>
          </a:stretch>
        </p:blipFill>
        <p:spPr>
          <a:xfrm>
            <a:off x="5231100" y="2773925"/>
            <a:ext cx="1012575" cy="222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Shape 90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04" name="Shape 904"/>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a:t>
            </a:r>
            <a:endParaRPr sz="4800" b="0" i="0" u="none" strike="noStrike" cap="none">
              <a:solidFill>
                <a:srgbClr val="3C78D8"/>
              </a:solidFill>
              <a:latin typeface="Sniglet"/>
              <a:ea typeface="Sniglet"/>
              <a:cs typeface="Sniglet"/>
              <a:sym typeface="Sniglet"/>
            </a:endParaRPr>
          </a:p>
        </p:txBody>
      </p:sp>
      <p:sp>
        <p:nvSpPr>
          <p:cNvPr id="905" name="Shape 90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6" name="Shape 90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7" name="Shape 90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08" name="Shape 908"/>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83950">
                  <a:extLst>
                    <a:ext uri="{9D8B030D-6E8A-4147-A177-3AD203B41FA5}">
                      <a16:colId xmlns:a16="http://schemas.microsoft.com/office/drawing/2014/main" val="20000"/>
                    </a:ext>
                  </a:extLst>
                </a:gridCol>
                <a:gridCol w="1818000">
                  <a:extLst>
                    <a:ext uri="{9D8B030D-6E8A-4147-A177-3AD203B41FA5}">
                      <a16:colId xmlns:a16="http://schemas.microsoft.com/office/drawing/2014/main" val="20001"/>
                    </a:ext>
                  </a:extLst>
                </a:gridCol>
                <a:gridCol w="3512100">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Project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Team management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Business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Marketing</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solidFill>
                            <a:schemeClr val="dk1"/>
                          </a:solidFill>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909" name="Shape 909"/>
          <p:cNvPicPr preferRelativeResize="0"/>
          <p:nvPr/>
        </p:nvPicPr>
        <p:blipFill>
          <a:blip r:embed="rId4">
            <a:alphaModFix/>
          </a:blip>
          <a:stretch>
            <a:fillRect/>
          </a:stretch>
        </p:blipFill>
        <p:spPr>
          <a:xfrm>
            <a:off x="1235487" y="2548200"/>
            <a:ext cx="1275975" cy="1257300"/>
          </a:xfrm>
          <a:prstGeom prst="rect">
            <a:avLst/>
          </a:prstGeom>
          <a:noFill/>
          <a:ln>
            <a:noFill/>
          </a:ln>
          <a:effectLst>
            <a:outerShdw blurRad="57150" dist="57150" dir="8160000" algn="bl" rotWithShape="0">
              <a:srgbClr val="000000">
                <a:alpha val="50000"/>
              </a:srgbClr>
            </a:outerShdw>
          </a:effectLst>
        </p:spPr>
      </p:pic>
      <p:sp>
        <p:nvSpPr>
          <p:cNvPr id="910" name="Shape 910"/>
          <p:cNvSpPr txBox="1"/>
          <p:nvPr/>
        </p:nvSpPr>
        <p:spPr>
          <a:xfrm>
            <a:off x="164975" y="3732125"/>
            <a:ext cx="3417000" cy="47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Alejandro Román Rodríguez</a:t>
            </a:r>
            <a:endParaRPr sz="2400">
              <a:latin typeface="Dosis"/>
              <a:ea typeface="Dosis"/>
              <a:cs typeface="Dosis"/>
              <a:sym typeface="Dosis"/>
            </a:endParaRPr>
          </a:p>
        </p:txBody>
      </p:sp>
      <p:pic>
        <p:nvPicPr>
          <p:cNvPr id="911" name="Shape 911"/>
          <p:cNvPicPr preferRelativeResize="0"/>
          <p:nvPr/>
        </p:nvPicPr>
        <p:blipFill>
          <a:blip r:embed="rId5">
            <a:alphaModFix/>
          </a:blip>
          <a:stretch>
            <a:fillRect/>
          </a:stretch>
        </p:blipFill>
        <p:spPr>
          <a:xfrm>
            <a:off x="1315348" y="4248150"/>
            <a:ext cx="1116275" cy="1257299"/>
          </a:xfrm>
          <a:prstGeom prst="rect">
            <a:avLst/>
          </a:prstGeom>
          <a:noFill/>
          <a:ln>
            <a:noFill/>
          </a:ln>
          <a:effectLst>
            <a:outerShdw blurRad="57150" dist="76200" dir="7740000" algn="bl" rotWithShape="0">
              <a:srgbClr val="000000">
                <a:alpha val="50000"/>
              </a:srgbClr>
            </a:outerShdw>
          </a:effectLst>
        </p:spPr>
      </p:pic>
      <p:sp>
        <p:nvSpPr>
          <p:cNvPr id="912" name="Shape 912"/>
          <p:cNvSpPr txBox="1"/>
          <p:nvPr/>
        </p:nvSpPr>
        <p:spPr>
          <a:xfrm>
            <a:off x="360750" y="5505450"/>
            <a:ext cx="3299700" cy="62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Álvaro Domínguez Núñez</a:t>
            </a:r>
            <a:endParaRPr sz="2400">
              <a:latin typeface="Dosis"/>
              <a:ea typeface="Dosis"/>
              <a:cs typeface="Dosis"/>
              <a:sym typeface="Dosis"/>
            </a:endParaRPr>
          </a:p>
        </p:txBody>
      </p:sp>
      <p:sp>
        <p:nvSpPr>
          <p:cNvPr id="913" name="Shape 913"/>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Shape 91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19" name="Shape 91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a:t>
            </a:r>
            <a:endParaRPr sz="4800" b="0" i="0" u="none" strike="noStrike" cap="none">
              <a:solidFill>
                <a:srgbClr val="3C78D8"/>
              </a:solidFill>
              <a:latin typeface="Sniglet"/>
              <a:ea typeface="Sniglet"/>
              <a:cs typeface="Sniglet"/>
              <a:sym typeface="Sniglet"/>
            </a:endParaRPr>
          </a:p>
        </p:txBody>
      </p:sp>
      <p:sp>
        <p:nvSpPr>
          <p:cNvPr id="920" name="Shape 92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1" name="Shape 92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2" name="Shape 92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23" name="Shape 923"/>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90350">
                  <a:extLst>
                    <a:ext uri="{9D8B030D-6E8A-4147-A177-3AD203B41FA5}">
                      <a16:colId xmlns:a16="http://schemas.microsoft.com/office/drawing/2014/main" val="20000"/>
                    </a:ext>
                  </a:extLst>
                </a:gridCol>
                <a:gridCol w="1823275">
                  <a:extLst>
                    <a:ext uri="{9D8B030D-6E8A-4147-A177-3AD203B41FA5}">
                      <a16:colId xmlns:a16="http://schemas.microsoft.com/office/drawing/2014/main" val="20001"/>
                    </a:ext>
                  </a:extLst>
                </a:gridCol>
                <a:gridCol w="3500425">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Ajax</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Web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24" name="Shape 924"/>
          <p:cNvSpPr txBox="1"/>
          <p:nvPr/>
        </p:nvSpPr>
        <p:spPr>
          <a:xfrm>
            <a:off x="360750"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Miguel A. Baños Carretón</a:t>
            </a:r>
            <a:endParaRPr sz="2400">
              <a:latin typeface="Dosis"/>
              <a:ea typeface="Dosis"/>
              <a:cs typeface="Dosis"/>
              <a:sym typeface="Dosis"/>
            </a:endParaRPr>
          </a:p>
        </p:txBody>
      </p:sp>
      <p:sp>
        <p:nvSpPr>
          <p:cNvPr id="925" name="Shape 925"/>
          <p:cNvSpPr txBox="1"/>
          <p:nvPr/>
        </p:nvSpPr>
        <p:spPr>
          <a:xfrm>
            <a:off x="321600" y="5448750"/>
            <a:ext cx="32946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Alejandro Garrido Resina</a:t>
            </a:r>
            <a:endParaRPr sz="2400">
              <a:latin typeface="Dosis"/>
              <a:ea typeface="Dosis"/>
              <a:cs typeface="Dosis"/>
              <a:sym typeface="Dosis"/>
            </a:endParaRPr>
          </a:p>
        </p:txBody>
      </p:sp>
      <p:pic>
        <p:nvPicPr>
          <p:cNvPr id="926" name="Shape 926"/>
          <p:cNvPicPr preferRelativeResize="0"/>
          <p:nvPr/>
        </p:nvPicPr>
        <p:blipFill>
          <a:blip r:embed="rId4">
            <a:alphaModFix/>
          </a:blip>
          <a:stretch>
            <a:fillRect/>
          </a:stretch>
        </p:blipFill>
        <p:spPr>
          <a:xfrm>
            <a:off x="1210529" y="2558825"/>
            <a:ext cx="1411185" cy="1257300"/>
          </a:xfrm>
          <a:prstGeom prst="rect">
            <a:avLst/>
          </a:prstGeom>
          <a:noFill/>
          <a:ln>
            <a:noFill/>
          </a:ln>
          <a:effectLst>
            <a:outerShdw blurRad="57150" dist="57150" dir="7200000" algn="bl" rotWithShape="0">
              <a:srgbClr val="000000">
                <a:alpha val="50000"/>
              </a:srgbClr>
            </a:outerShdw>
          </a:effectLst>
        </p:spPr>
      </p:pic>
      <p:pic>
        <p:nvPicPr>
          <p:cNvPr id="927" name="Shape 927"/>
          <p:cNvPicPr preferRelativeResize="0"/>
          <p:nvPr/>
        </p:nvPicPr>
        <p:blipFill>
          <a:blip r:embed="rId5">
            <a:alphaModFix/>
          </a:blip>
          <a:stretch>
            <a:fillRect/>
          </a:stretch>
        </p:blipFill>
        <p:spPr>
          <a:xfrm>
            <a:off x="1336536" y="4305050"/>
            <a:ext cx="1159201" cy="1257299"/>
          </a:xfrm>
          <a:prstGeom prst="rect">
            <a:avLst/>
          </a:prstGeom>
          <a:noFill/>
          <a:ln>
            <a:noFill/>
          </a:ln>
          <a:effectLst>
            <a:outerShdw blurRad="57150" dist="57150" dir="8100000" algn="bl" rotWithShape="0">
              <a:srgbClr val="000000">
                <a:alpha val="50000"/>
              </a:srgbClr>
            </a:outerShdw>
          </a:effectLst>
        </p:spPr>
      </p:pic>
      <p:sp>
        <p:nvSpPr>
          <p:cNvPr id="928" name="Shape 928"/>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Shape 93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34" name="Shape 934"/>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(III)</a:t>
            </a:r>
            <a:endParaRPr sz="4800" b="0" i="0" u="none" strike="noStrike" cap="none">
              <a:solidFill>
                <a:srgbClr val="3C78D8"/>
              </a:solidFill>
              <a:latin typeface="Sniglet"/>
              <a:ea typeface="Sniglet"/>
              <a:cs typeface="Sniglet"/>
              <a:sym typeface="Sniglet"/>
            </a:endParaRPr>
          </a:p>
        </p:txBody>
      </p:sp>
      <p:sp>
        <p:nvSpPr>
          <p:cNvPr id="935" name="Shape 93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6" name="Shape 93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7" name="Shape 93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38" name="Shape 938"/>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54550">
                  <a:extLst>
                    <a:ext uri="{9D8B030D-6E8A-4147-A177-3AD203B41FA5}">
                      <a16:colId xmlns:a16="http://schemas.microsoft.com/office/drawing/2014/main" val="20000"/>
                    </a:ext>
                  </a:extLst>
                </a:gridCol>
                <a:gridCol w="1860900">
                  <a:extLst>
                    <a:ext uri="{9D8B030D-6E8A-4147-A177-3AD203B41FA5}">
                      <a16:colId xmlns:a16="http://schemas.microsoft.com/office/drawing/2014/main" val="20001"/>
                    </a:ext>
                  </a:extLst>
                </a:gridCol>
                <a:gridCol w="3498600">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39" name="Shape 939"/>
          <p:cNvSpPr txBox="1"/>
          <p:nvPr/>
        </p:nvSpPr>
        <p:spPr>
          <a:xfrm>
            <a:off x="40322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Andrés Fernández Alés</a:t>
            </a:r>
            <a:endParaRPr sz="2400">
              <a:latin typeface="Dosis"/>
              <a:ea typeface="Dosis"/>
              <a:cs typeface="Dosis"/>
              <a:sym typeface="Dosis"/>
            </a:endParaRPr>
          </a:p>
        </p:txBody>
      </p:sp>
      <p:sp>
        <p:nvSpPr>
          <p:cNvPr id="940" name="Shape 940"/>
          <p:cNvSpPr txBox="1"/>
          <p:nvPr/>
        </p:nvSpPr>
        <p:spPr>
          <a:xfrm>
            <a:off x="520675" y="5457825"/>
            <a:ext cx="29814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Álvaro Sánchez López</a:t>
            </a:r>
            <a:endParaRPr sz="2400">
              <a:latin typeface="Dosis"/>
              <a:ea typeface="Dosis"/>
              <a:cs typeface="Dosis"/>
              <a:sym typeface="Dosis"/>
            </a:endParaRPr>
          </a:p>
        </p:txBody>
      </p:sp>
      <p:pic>
        <p:nvPicPr>
          <p:cNvPr id="941" name="Shape 941"/>
          <p:cNvPicPr preferRelativeResize="0"/>
          <p:nvPr/>
        </p:nvPicPr>
        <p:blipFill>
          <a:blip r:embed="rId4">
            <a:alphaModFix/>
          </a:blip>
          <a:stretch>
            <a:fillRect/>
          </a:stretch>
        </p:blipFill>
        <p:spPr>
          <a:xfrm>
            <a:off x="1314211" y="2565550"/>
            <a:ext cx="1094038" cy="1257300"/>
          </a:xfrm>
          <a:prstGeom prst="rect">
            <a:avLst/>
          </a:prstGeom>
          <a:noFill/>
          <a:ln>
            <a:noFill/>
          </a:ln>
          <a:effectLst>
            <a:outerShdw blurRad="57150" dist="57150" dir="8100000" algn="bl" rotWithShape="0">
              <a:srgbClr val="000000">
                <a:alpha val="50000"/>
              </a:srgbClr>
            </a:outerShdw>
          </a:effectLst>
        </p:spPr>
      </p:pic>
      <p:pic>
        <p:nvPicPr>
          <p:cNvPr id="942" name="Shape 942"/>
          <p:cNvPicPr preferRelativeResize="0"/>
          <p:nvPr/>
        </p:nvPicPr>
        <p:blipFill>
          <a:blip r:embed="rId5">
            <a:alphaModFix/>
          </a:blip>
          <a:stretch>
            <a:fillRect/>
          </a:stretch>
        </p:blipFill>
        <p:spPr>
          <a:xfrm>
            <a:off x="1223247" y="4277825"/>
            <a:ext cx="1275947" cy="1257299"/>
          </a:xfrm>
          <a:prstGeom prst="rect">
            <a:avLst/>
          </a:prstGeom>
          <a:noFill/>
          <a:ln>
            <a:noFill/>
          </a:ln>
          <a:effectLst>
            <a:outerShdw blurRad="57150" dist="76200" dir="7560000" algn="bl" rotWithShape="0">
              <a:srgbClr val="000000">
                <a:alpha val="50000"/>
              </a:srgbClr>
            </a:outerShdw>
          </a:effectLst>
        </p:spPr>
      </p:pic>
      <p:sp>
        <p:nvSpPr>
          <p:cNvPr id="943" name="Shape 943"/>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13</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Shape 94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49" name="Shape 94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a:t>
            </a:r>
            <a:endParaRPr sz="4800" b="0" i="0" u="none" strike="noStrike" cap="none">
              <a:solidFill>
                <a:srgbClr val="3C78D8"/>
              </a:solidFill>
              <a:latin typeface="Sniglet"/>
              <a:ea typeface="Sniglet"/>
              <a:cs typeface="Sniglet"/>
              <a:sym typeface="Sniglet"/>
            </a:endParaRPr>
          </a:p>
        </p:txBody>
      </p:sp>
      <p:sp>
        <p:nvSpPr>
          <p:cNvPr id="950" name="Shape 95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1" name="Shape 95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2" name="Shape 95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53" name="Shape 953"/>
          <p:cNvGraphicFramePr/>
          <p:nvPr/>
        </p:nvGraphicFramePr>
        <p:xfrm>
          <a:off x="164963" y="1652400"/>
          <a:ext cx="8814050" cy="2550725"/>
        </p:xfrm>
        <a:graphic>
          <a:graphicData uri="http://schemas.openxmlformats.org/drawingml/2006/table">
            <a:tbl>
              <a:tblPr>
                <a:noFill/>
                <a:tableStyleId>{919E0934-EAAD-4F5C-BD60-E7DAD18D3D28}</a:tableStyleId>
              </a:tblPr>
              <a:tblGrid>
                <a:gridCol w="3427275">
                  <a:extLst>
                    <a:ext uri="{9D8B030D-6E8A-4147-A177-3AD203B41FA5}">
                      <a16:colId xmlns:a16="http://schemas.microsoft.com/office/drawing/2014/main" val="20000"/>
                    </a:ext>
                  </a:extLst>
                </a:gridCol>
                <a:gridCol w="1844550">
                  <a:extLst>
                    <a:ext uri="{9D8B030D-6E8A-4147-A177-3AD203B41FA5}">
                      <a16:colId xmlns:a16="http://schemas.microsoft.com/office/drawing/2014/main" val="20001"/>
                    </a:ext>
                  </a:extLst>
                </a:gridCol>
                <a:gridCol w="3542225">
                  <a:extLst>
                    <a:ext uri="{9D8B030D-6E8A-4147-A177-3AD203B41FA5}">
                      <a16:colId xmlns:a16="http://schemas.microsoft.com/office/drawing/2014/main"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954" name="Shape 954"/>
          <p:cNvSpPr txBox="1"/>
          <p:nvPr/>
        </p:nvSpPr>
        <p:spPr>
          <a:xfrm>
            <a:off x="69607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Jesús Sosa Sánchez</a:t>
            </a:r>
            <a:endParaRPr sz="2400">
              <a:latin typeface="Dosis"/>
              <a:ea typeface="Dosis"/>
              <a:cs typeface="Dosis"/>
              <a:sym typeface="Dosis"/>
            </a:endParaRPr>
          </a:p>
        </p:txBody>
      </p:sp>
      <p:pic>
        <p:nvPicPr>
          <p:cNvPr id="955" name="Shape 955"/>
          <p:cNvPicPr preferRelativeResize="0"/>
          <p:nvPr/>
        </p:nvPicPr>
        <p:blipFill>
          <a:blip r:embed="rId4">
            <a:alphaModFix/>
          </a:blip>
          <a:stretch>
            <a:fillRect/>
          </a:stretch>
        </p:blipFill>
        <p:spPr>
          <a:xfrm>
            <a:off x="1311974" y="2552700"/>
            <a:ext cx="1199102" cy="1257300"/>
          </a:xfrm>
          <a:prstGeom prst="rect">
            <a:avLst/>
          </a:prstGeom>
          <a:noFill/>
          <a:ln>
            <a:noFill/>
          </a:ln>
          <a:effectLst>
            <a:outerShdw blurRad="57150" dist="57150" dir="8100000" algn="bl" rotWithShape="0">
              <a:srgbClr val="000000">
                <a:alpha val="50000"/>
              </a:srgbClr>
            </a:outerShdw>
          </a:effectLst>
        </p:spPr>
      </p:pic>
      <p:sp>
        <p:nvSpPr>
          <p:cNvPr id="956" name="Shape 956"/>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14</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Viability</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Shape 96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67" name="Shape 967"/>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Competitors &amp; Us </a:t>
            </a:r>
            <a:endParaRPr sz="4800" b="0" i="0" u="none" strike="noStrike" cap="none">
              <a:solidFill>
                <a:srgbClr val="3C78D8"/>
              </a:solidFill>
              <a:latin typeface="Sniglet"/>
              <a:ea typeface="Sniglet"/>
              <a:cs typeface="Sniglet"/>
              <a:sym typeface="Sniglet"/>
            </a:endParaRPr>
          </a:p>
        </p:txBody>
      </p:sp>
      <p:sp>
        <p:nvSpPr>
          <p:cNvPr id="968" name="Shape 96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9" name="Shape 96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0" name="Shape 97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71" name="Shape 971"/>
          <p:cNvGraphicFramePr/>
          <p:nvPr>
            <p:extLst>
              <p:ext uri="{D42A27DB-BD31-4B8C-83A1-F6EECF244321}">
                <p14:modId xmlns:p14="http://schemas.microsoft.com/office/powerpoint/2010/main" val="1119514347"/>
              </p:ext>
            </p:extLst>
          </p:nvPr>
        </p:nvGraphicFramePr>
        <p:xfrm>
          <a:off x="155573" y="1443325"/>
          <a:ext cx="8840790" cy="4682033"/>
        </p:xfrm>
        <a:graphic>
          <a:graphicData uri="http://schemas.openxmlformats.org/drawingml/2006/table">
            <a:tbl>
              <a:tblPr>
                <a:noFill/>
                <a:tableStyleId>{919E0934-EAAD-4F5C-BD60-E7DAD18D3D28}</a:tableStyleId>
              </a:tblPr>
              <a:tblGrid>
                <a:gridCol w="1673227">
                  <a:extLst>
                    <a:ext uri="{9D8B030D-6E8A-4147-A177-3AD203B41FA5}">
                      <a16:colId xmlns:a16="http://schemas.microsoft.com/office/drawing/2014/main" val="20000"/>
                    </a:ext>
                  </a:extLst>
                </a:gridCol>
                <a:gridCol w="1533378">
                  <a:extLst>
                    <a:ext uri="{9D8B030D-6E8A-4147-A177-3AD203B41FA5}">
                      <a16:colId xmlns:a16="http://schemas.microsoft.com/office/drawing/2014/main" val="20001"/>
                    </a:ext>
                  </a:extLst>
                </a:gridCol>
                <a:gridCol w="1885071">
                  <a:extLst>
                    <a:ext uri="{9D8B030D-6E8A-4147-A177-3AD203B41FA5}">
                      <a16:colId xmlns:a16="http://schemas.microsoft.com/office/drawing/2014/main" val="20002"/>
                    </a:ext>
                  </a:extLst>
                </a:gridCol>
                <a:gridCol w="1955409">
                  <a:extLst>
                    <a:ext uri="{9D8B030D-6E8A-4147-A177-3AD203B41FA5}">
                      <a16:colId xmlns:a16="http://schemas.microsoft.com/office/drawing/2014/main" val="20003"/>
                    </a:ext>
                  </a:extLst>
                </a:gridCol>
                <a:gridCol w="1793705">
                  <a:extLst>
                    <a:ext uri="{9D8B030D-6E8A-4147-A177-3AD203B41FA5}">
                      <a16:colId xmlns:a16="http://schemas.microsoft.com/office/drawing/2014/main" val="20004"/>
                    </a:ext>
                  </a:extLst>
                </a:gridCol>
              </a:tblGrid>
              <a:tr h="1154925">
                <a:tc>
                  <a:txBody>
                    <a:bodyPr/>
                    <a:lstStyle/>
                    <a:p>
                      <a:pPr marL="0" lvl="0" indent="0" algn="ctr" rtl="0">
                        <a:lnSpc>
                          <a:spcPct val="115000"/>
                        </a:lnSpc>
                        <a:spcBef>
                          <a:spcPts val="0"/>
                        </a:spcBef>
                        <a:spcAft>
                          <a:spcPts val="0"/>
                        </a:spcAft>
                        <a:buNone/>
                      </a:pP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PRODUCT</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INT.</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EXPLANATION OF 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ADAPTED TO EDU. CENTRES</a:t>
                      </a:r>
                      <a:endParaRPr sz="2400" dirty="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MULTIPLE</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DISCIPLINES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678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14808">
                <a:tc>
                  <a:txBody>
                    <a:bodyPr/>
                    <a:lstStyle/>
                    <a:p>
                      <a:pPr marL="0" lvl="0" indent="0" algn="ctr" rtl="0">
                        <a:lnSpc>
                          <a:spcPct val="115000"/>
                        </a:lnSpc>
                        <a:spcBef>
                          <a:spcPts val="0"/>
                        </a:spcBef>
                        <a:spcAft>
                          <a:spcPts val="0"/>
                        </a:spcAft>
                        <a:buNone/>
                      </a:pPr>
                      <a:r>
                        <a:rPr lang="en" sz="2400" dirty="0">
                          <a:solidFill>
                            <a:srgbClr val="3C78D8"/>
                          </a:solidFill>
                          <a:latin typeface="Dosis"/>
                          <a:ea typeface="Dosis"/>
                          <a:cs typeface="Dosis"/>
                          <a:sym typeface="Dosis"/>
                        </a:rPr>
                        <a:t>thatquiz.o</a:t>
                      </a:r>
                      <a:r>
                        <a:rPr lang="es-ES" sz="2400" dirty="0">
                          <a:solidFill>
                            <a:srgbClr val="3C78D8"/>
                          </a:solidFill>
                          <a:latin typeface="Dosis"/>
                          <a:ea typeface="Dosis"/>
                          <a:cs typeface="Dosis"/>
                          <a:sym typeface="Dosis"/>
                        </a:rPr>
                        <a:t>r</a:t>
                      </a:r>
                      <a:r>
                        <a:rPr lang="en" sz="2400" dirty="0">
                          <a:solidFill>
                            <a:srgbClr val="3C78D8"/>
                          </a:solidFill>
                          <a:latin typeface="Dosis"/>
                          <a:ea typeface="Dosis"/>
                          <a:cs typeface="Dosis"/>
                          <a:sym typeface="Dosis"/>
                        </a:rPr>
                        <a:t>g</a:t>
                      </a:r>
                      <a:endParaRPr sz="2400" dirty="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432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850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0535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972" name="Shape 972"/>
          <p:cNvPicPr preferRelativeResize="0"/>
          <p:nvPr/>
        </p:nvPicPr>
        <p:blipFill>
          <a:blip r:embed="rId4">
            <a:alphaModFix/>
          </a:blip>
          <a:stretch>
            <a:fillRect/>
          </a:stretch>
        </p:blipFill>
        <p:spPr>
          <a:xfrm>
            <a:off x="392686" y="2639252"/>
            <a:ext cx="1165150" cy="610411"/>
          </a:xfrm>
          <a:prstGeom prst="rect">
            <a:avLst/>
          </a:prstGeom>
          <a:noFill/>
          <a:ln>
            <a:noFill/>
          </a:ln>
        </p:spPr>
      </p:pic>
      <p:pic>
        <p:nvPicPr>
          <p:cNvPr id="973" name="Shape 973"/>
          <p:cNvPicPr preferRelativeResize="0"/>
          <p:nvPr/>
        </p:nvPicPr>
        <p:blipFill>
          <a:blip r:embed="rId5">
            <a:alphaModFix/>
          </a:blip>
          <a:stretch>
            <a:fillRect/>
          </a:stretch>
        </p:blipFill>
        <p:spPr>
          <a:xfrm>
            <a:off x="221295" y="3857621"/>
            <a:ext cx="1501192" cy="682800"/>
          </a:xfrm>
          <a:prstGeom prst="rect">
            <a:avLst/>
          </a:prstGeom>
          <a:noFill/>
          <a:ln>
            <a:noFill/>
          </a:ln>
        </p:spPr>
      </p:pic>
      <p:pic>
        <p:nvPicPr>
          <p:cNvPr id="974" name="Shape 974" descr="C:\Users\ALVARO\Desktop\índice.png"/>
          <p:cNvPicPr preferRelativeResize="0"/>
          <p:nvPr/>
        </p:nvPicPr>
        <p:blipFill rotWithShape="1">
          <a:blip r:embed="rId6">
            <a:alphaModFix/>
          </a:blip>
          <a:srcRect/>
          <a:stretch/>
        </p:blipFill>
        <p:spPr>
          <a:xfrm>
            <a:off x="584875" y="5330474"/>
            <a:ext cx="682800" cy="682800"/>
          </a:xfrm>
          <a:prstGeom prst="rect">
            <a:avLst/>
          </a:prstGeom>
          <a:noFill/>
          <a:ln>
            <a:noFill/>
          </a:ln>
        </p:spPr>
      </p:pic>
      <p:pic>
        <p:nvPicPr>
          <p:cNvPr id="975" name="Shape 975"/>
          <p:cNvPicPr preferRelativeResize="0"/>
          <p:nvPr/>
        </p:nvPicPr>
        <p:blipFill>
          <a:blip r:embed="rId7">
            <a:alphaModFix/>
          </a:blip>
          <a:stretch>
            <a:fillRect/>
          </a:stretch>
        </p:blipFill>
        <p:spPr>
          <a:xfrm>
            <a:off x="619738" y="4546801"/>
            <a:ext cx="682800" cy="682800"/>
          </a:xfrm>
          <a:prstGeom prst="rect">
            <a:avLst/>
          </a:prstGeom>
          <a:noFill/>
          <a:ln>
            <a:noFill/>
          </a:ln>
        </p:spPr>
      </p:pic>
      <p:pic>
        <p:nvPicPr>
          <p:cNvPr id="976" name="Shape 976"/>
          <p:cNvPicPr preferRelativeResize="0"/>
          <p:nvPr/>
        </p:nvPicPr>
        <p:blipFill>
          <a:blip r:embed="rId8">
            <a:alphaModFix/>
          </a:blip>
          <a:stretch>
            <a:fillRect/>
          </a:stretch>
        </p:blipFill>
        <p:spPr>
          <a:xfrm>
            <a:off x="5642275" y="2606999"/>
            <a:ext cx="697913" cy="682800"/>
          </a:xfrm>
          <a:prstGeom prst="rect">
            <a:avLst/>
          </a:prstGeom>
          <a:noFill/>
          <a:ln>
            <a:noFill/>
          </a:ln>
        </p:spPr>
      </p:pic>
      <p:pic>
        <p:nvPicPr>
          <p:cNvPr id="977" name="Shape 977"/>
          <p:cNvPicPr preferRelativeResize="0"/>
          <p:nvPr/>
        </p:nvPicPr>
        <p:blipFill>
          <a:blip r:embed="rId8">
            <a:alphaModFix/>
          </a:blip>
          <a:stretch>
            <a:fillRect/>
          </a:stretch>
        </p:blipFill>
        <p:spPr>
          <a:xfrm>
            <a:off x="7571500" y="2606999"/>
            <a:ext cx="697913" cy="682800"/>
          </a:xfrm>
          <a:prstGeom prst="rect">
            <a:avLst/>
          </a:prstGeom>
          <a:noFill/>
          <a:ln>
            <a:noFill/>
          </a:ln>
        </p:spPr>
      </p:pic>
      <p:pic>
        <p:nvPicPr>
          <p:cNvPr id="978" name="Shape 978"/>
          <p:cNvPicPr preferRelativeResize="0"/>
          <p:nvPr/>
        </p:nvPicPr>
        <p:blipFill>
          <a:blip r:embed="rId8">
            <a:alphaModFix/>
          </a:blip>
          <a:stretch>
            <a:fillRect/>
          </a:stretch>
        </p:blipFill>
        <p:spPr>
          <a:xfrm>
            <a:off x="7626463" y="4546798"/>
            <a:ext cx="697913" cy="682800"/>
          </a:xfrm>
          <a:prstGeom prst="rect">
            <a:avLst/>
          </a:prstGeom>
          <a:noFill/>
          <a:ln>
            <a:noFill/>
          </a:ln>
        </p:spPr>
      </p:pic>
      <p:pic>
        <p:nvPicPr>
          <p:cNvPr id="979" name="Shape 979"/>
          <p:cNvPicPr preferRelativeResize="0"/>
          <p:nvPr/>
        </p:nvPicPr>
        <p:blipFill>
          <a:blip r:embed="rId8">
            <a:alphaModFix/>
          </a:blip>
          <a:stretch>
            <a:fillRect/>
          </a:stretch>
        </p:blipFill>
        <p:spPr>
          <a:xfrm>
            <a:off x="7600238" y="5342643"/>
            <a:ext cx="697913" cy="682800"/>
          </a:xfrm>
          <a:prstGeom prst="rect">
            <a:avLst/>
          </a:prstGeom>
          <a:noFill/>
          <a:ln>
            <a:noFill/>
          </a:ln>
        </p:spPr>
      </p:pic>
      <p:pic>
        <p:nvPicPr>
          <p:cNvPr id="980" name="Shape 980"/>
          <p:cNvPicPr preferRelativeResize="0"/>
          <p:nvPr/>
        </p:nvPicPr>
        <p:blipFill>
          <a:blip r:embed="rId8">
            <a:alphaModFix/>
          </a:blip>
          <a:stretch>
            <a:fillRect/>
          </a:stretch>
        </p:blipFill>
        <p:spPr>
          <a:xfrm>
            <a:off x="5697238" y="4546798"/>
            <a:ext cx="697913" cy="682800"/>
          </a:xfrm>
          <a:prstGeom prst="rect">
            <a:avLst/>
          </a:prstGeom>
          <a:noFill/>
          <a:ln>
            <a:noFill/>
          </a:ln>
        </p:spPr>
      </p:pic>
      <p:pic>
        <p:nvPicPr>
          <p:cNvPr id="981" name="Shape 981"/>
          <p:cNvPicPr preferRelativeResize="0"/>
          <p:nvPr/>
        </p:nvPicPr>
        <p:blipFill>
          <a:blip r:embed="rId8">
            <a:alphaModFix/>
          </a:blip>
          <a:stretch>
            <a:fillRect/>
          </a:stretch>
        </p:blipFill>
        <p:spPr>
          <a:xfrm>
            <a:off x="5708013" y="5342643"/>
            <a:ext cx="697913" cy="682800"/>
          </a:xfrm>
          <a:prstGeom prst="rect">
            <a:avLst/>
          </a:prstGeom>
          <a:noFill/>
          <a:ln>
            <a:noFill/>
          </a:ln>
        </p:spPr>
      </p:pic>
      <p:pic>
        <p:nvPicPr>
          <p:cNvPr id="982" name="Shape 982"/>
          <p:cNvPicPr preferRelativeResize="0"/>
          <p:nvPr/>
        </p:nvPicPr>
        <p:blipFill>
          <a:blip r:embed="rId8">
            <a:alphaModFix/>
          </a:blip>
          <a:stretch>
            <a:fillRect/>
          </a:stretch>
        </p:blipFill>
        <p:spPr>
          <a:xfrm>
            <a:off x="3861888" y="5342643"/>
            <a:ext cx="697913" cy="682800"/>
          </a:xfrm>
          <a:prstGeom prst="rect">
            <a:avLst/>
          </a:prstGeom>
          <a:noFill/>
          <a:ln>
            <a:noFill/>
          </a:ln>
        </p:spPr>
      </p:pic>
      <p:pic>
        <p:nvPicPr>
          <p:cNvPr id="983" name="Shape 983"/>
          <p:cNvPicPr preferRelativeResize="0"/>
          <p:nvPr/>
        </p:nvPicPr>
        <p:blipFill>
          <a:blip r:embed="rId8">
            <a:alphaModFix/>
          </a:blip>
          <a:stretch>
            <a:fillRect/>
          </a:stretch>
        </p:blipFill>
        <p:spPr>
          <a:xfrm>
            <a:off x="2175088" y="5342643"/>
            <a:ext cx="697913" cy="682800"/>
          </a:xfrm>
          <a:prstGeom prst="rect">
            <a:avLst/>
          </a:prstGeom>
          <a:noFill/>
          <a:ln>
            <a:noFill/>
          </a:ln>
        </p:spPr>
      </p:pic>
      <p:pic>
        <p:nvPicPr>
          <p:cNvPr id="984" name="Shape 984"/>
          <p:cNvPicPr preferRelativeResize="0"/>
          <p:nvPr/>
        </p:nvPicPr>
        <p:blipFill>
          <a:blip r:embed="rId8">
            <a:alphaModFix/>
          </a:blip>
          <a:stretch>
            <a:fillRect/>
          </a:stretch>
        </p:blipFill>
        <p:spPr>
          <a:xfrm>
            <a:off x="3894367" y="3883856"/>
            <a:ext cx="623921" cy="610399"/>
          </a:xfrm>
          <a:prstGeom prst="rect">
            <a:avLst/>
          </a:prstGeom>
          <a:noFill/>
          <a:ln>
            <a:noFill/>
          </a:ln>
        </p:spPr>
      </p:pic>
      <p:pic>
        <p:nvPicPr>
          <p:cNvPr id="985" name="Shape 985"/>
          <p:cNvPicPr preferRelativeResize="0"/>
          <p:nvPr/>
        </p:nvPicPr>
        <p:blipFill>
          <a:blip r:embed="rId8">
            <a:alphaModFix/>
          </a:blip>
          <a:stretch>
            <a:fillRect/>
          </a:stretch>
        </p:blipFill>
        <p:spPr>
          <a:xfrm>
            <a:off x="2207565" y="3250256"/>
            <a:ext cx="623921" cy="610399"/>
          </a:xfrm>
          <a:prstGeom prst="rect">
            <a:avLst/>
          </a:prstGeom>
          <a:noFill/>
          <a:ln>
            <a:noFill/>
          </a:ln>
        </p:spPr>
      </p:pic>
      <p:pic>
        <p:nvPicPr>
          <p:cNvPr id="986" name="Shape 986"/>
          <p:cNvPicPr preferRelativeResize="0"/>
          <p:nvPr/>
        </p:nvPicPr>
        <p:blipFill>
          <a:blip r:embed="rId8">
            <a:alphaModFix/>
          </a:blip>
          <a:stretch>
            <a:fillRect/>
          </a:stretch>
        </p:blipFill>
        <p:spPr>
          <a:xfrm>
            <a:off x="2207565" y="3882639"/>
            <a:ext cx="623921" cy="610399"/>
          </a:xfrm>
          <a:prstGeom prst="rect">
            <a:avLst/>
          </a:prstGeom>
          <a:noFill/>
          <a:ln>
            <a:noFill/>
          </a:ln>
        </p:spPr>
      </p:pic>
      <p:pic>
        <p:nvPicPr>
          <p:cNvPr id="987" name="Shape 987"/>
          <p:cNvPicPr preferRelativeResize="0"/>
          <p:nvPr/>
        </p:nvPicPr>
        <p:blipFill>
          <a:blip r:embed="rId9">
            <a:alphaModFix/>
          </a:blip>
          <a:stretch>
            <a:fillRect/>
          </a:stretch>
        </p:blipFill>
        <p:spPr>
          <a:xfrm>
            <a:off x="5659938" y="3863998"/>
            <a:ext cx="682800" cy="682800"/>
          </a:xfrm>
          <a:prstGeom prst="rect">
            <a:avLst/>
          </a:prstGeom>
          <a:noFill/>
          <a:ln>
            <a:noFill/>
          </a:ln>
        </p:spPr>
      </p:pic>
      <p:pic>
        <p:nvPicPr>
          <p:cNvPr id="988" name="Shape 988"/>
          <p:cNvPicPr preferRelativeResize="0"/>
          <p:nvPr/>
        </p:nvPicPr>
        <p:blipFill>
          <a:blip r:embed="rId9">
            <a:alphaModFix/>
          </a:blip>
          <a:stretch>
            <a:fillRect/>
          </a:stretch>
        </p:blipFill>
        <p:spPr>
          <a:xfrm>
            <a:off x="3835488" y="3214055"/>
            <a:ext cx="682800" cy="682800"/>
          </a:xfrm>
          <a:prstGeom prst="rect">
            <a:avLst/>
          </a:prstGeom>
          <a:noFill/>
          <a:ln>
            <a:noFill/>
          </a:ln>
        </p:spPr>
      </p:pic>
      <p:pic>
        <p:nvPicPr>
          <p:cNvPr id="989" name="Shape 989"/>
          <p:cNvPicPr preferRelativeResize="0"/>
          <p:nvPr/>
        </p:nvPicPr>
        <p:blipFill>
          <a:blip r:embed="rId9">
            <a:alphaModFix/>
          </a:blip>
          <a:stretch>
            <a:fillRect/>
          </a:stretch>
        </p:blipFill>
        <p:spPr>
          <a:xfrm>
            <a:off x="5659938" y="3214055"/>
            <a:ext cx="682800" cy="682800"/>
          </a:xfrm>
          <a:prstGeom prst="rect">
            <a:avLst/>
          </a:prstGeom>
          <a:noFill/>
          <a:ln>
            <a:noFill/>
          </a:ln>
        </p:spPr>
      </p:pic>
      <p:pic>
        <p:nvPicPr>
          <p:cNvPr id="990" name="Shape 990"/>
          <p:cNvPicPr preferRelativeResize="0"/>
          <p:nvPr/>
        </p:nvPicPr>
        <p:blipFill>
          <a:blip r:embed="rId9">
            <a:alphaModFix/>
          </a:blip>
          <a:stretch>
            <a:fillRect/>
          </a:stretch>
        </p:blipFill>
        <p:spPr>
          <a:xfrm>
            <a:off x="7586613" y="3214055"/>
            <a:ext cx="682800" cy="682800"/>
          </a:xfrm>
          <a:prstGeom prst="rect">
            <a:avLst/>
          </a:prstGeom>
          <a:noFill/>
          <a:ln>
            <a:noFill/>
          </a:ln>
        </p:spPr>
      </p:pic>
      <p:pic>
        <p:nvPicPr>
          <p:cNvPr id="991" name="Shape 991"/>
          <p:cNvPicPr preferRelativeResize="0"/>
          <p:nvPr/>
        </p:nvPicPr>
        <p:blipFill>
          <a:blip r:embed="rId9">
            <a:alphaModFix/>
          </a:blip>
          <a:stretch>
            <a:fillRect/>
          </a:stretch>
        </p:blipFill>
        <p:spPr>
          <a:xfrm>
            <a:off x="3783136" y="4577049"/>
            <a:ext cx="682800" cy="682800"/>
          </a:xfrm>
          <a:prstGeom prst="rect">
            <a:avLst/>
          </a:prstGeom>
          <a:noFill/>
          <a:ln>
            <a:noFill/>
          </a:ln>
        </p:spPr>
      </p:pic>
      <p:pic>
        <p:nvPicPr>
          <p:cNvPr id="992" name="Shape 992"/>
          <p:cNvPicPr preferRelativeResize="0"/>
          <p:nvPr/>
        </p:nvPicPr>
        <p:blipFill>
          <a:blip r:embed="rId9">
            <a:alphaModFix/>
          </a:blip>
          <a:stretch>
            <a:fillRect/>
          </a:stretch>
        </p:blipFill>
        <p:spPr>
          <a:xfrm>
            <a:off x="2142436" y="4523099"/>
            <a:ext cx="682800" cy="682800"/>
          </a:xfrm>
          <a:prstGeom prst="rect">
            <a:avLst/>
          </a:prstGeom>
          <a:noFill/>
          <a:ln>
            <a:noFill/>
          </a:ln>
        </p:spPr>
      </p:pic>
      <p:pic>
        <p:nvPicPr>
          <p:cNvPr id="993" name="Shape 993"/>
          <p:cNvPicPr preferRelativeResize="0"/>
          <p:nvPr/>
        </p:nvPicPr>
        <p:blipFill>
          <a:blip r:embed="rId9">
            <a:alphaModFix/>
          </a:blip>
          <a:stretch>
            <a:fillRect/>
          </a:stretch>
        </p:blipFill>
        <p:spPr>
          <a:xfrm>
            <a:off x="3774273" y="2607000"/>
            <a:ext cx="682800" cy="682800"/>
          </a:xfrm>
          <a:prstGeom prst="rect">
            <a:avLst/>
          </a:prstGeom>
          <a:noFill/>
          <a:ln>
            <a:noFill/>
          </a:ln>
        </p:spPr>
      </p:pic>
      <p:pic>
        <p:nvPicPr>
          <p:cNvPr id="994" name="Shape 994"/>
          <p:cNvPicPr preferRelativeResize="0"/>
          <p:nvPr/>
        </p:nvPicPr>
        <p:blipFill>
          <a:blip r:embed="rId9">
            <a:alphaModFix/>
          </a:blip>
          <a:stretch>
            <a:fillRect/>
          </a:stretch>
        </p:blipFill>
        <p:spPr>
          <a:xfrm>
            <a:off x="2116906" y="2601099"/>
            <a:ext cx="682800" cy="682800"/>
          </a:xfrm>
          <a:prstGeom prst="rect">
            <a:avLst/>
          </a:prstGeom>
          <a:noFill/>
          <a:ln>
            <a:noFill/>
          </a:ln>
        </p:spPr>
      </p:pic>
      <p:pic>
        <p:nvPicPr>
          <p:cNvPr id="995" name="Shape 995"/>
          <p:cNvPicPr preferRelativeResize="0"/>
          <p:nvPr/>
        </p:nvPicPr>
        <p:blipFill>
          <a:blip r:embed="rId9">
            <a:alphaModFix/>
          </a:blip>
          <a:stretch>
            <a:fillRect/>
          </a:stretch>
        </p:blipFill>
        <p:spPr>
          <a:xfrm>
            <a:off x="7586613" y="3863998"/>
            <a:ext cx="682800" cy="682800"/>
          </a:xfrm>
          <a:prstGeom prst="rect">
            <a:avLst/>
          </a:prstGeom>
          <a:noFill/>
          <a:ln>
            <a:noFill/>
          </a:ln>
        </p:spPr>
      </p:pic>
      <p:sp>
        <p:nvSpPr>
          <p:cNvPr id="996" name="Shape 996"/>
          <p:cNvSpPr txBox="1"/>
          <p:nvPr/>
        </p:nvSpPr>
        <p:spPr>
          <a:xfrm>
            <a:off x="155575" y="6485425"/>
            <a:ext cx="858600" cy="497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16</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Shape 100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02" name="Shape 1002"/>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Differential fact </a:t>
            </a:r>
            <a:endParaRPr sz="4800" b="0" i="0" u="none" strike="noStrike" cap="none">
              <a:solidFill>
                <a:srgbClr val="3C78D8"/>
              </a:solidFill>
              <a:latin typeface="Sniglet"/>
              <a:ea typeface="Sniglet"/>
              <a:cs typeface="Sniglet"/>
              <a:sym typeface="Sniglet"/>
            </a:endParaRPr>
          </a:p>
        </p:txBody>
      </p:sp>
      <p:sp>
        <p:nvSpPr>
          <p:cNvPr id="1003" name="Shape 10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Shape 100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5" name="Shape 1005"/>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17</a:t>
            </a:r>
            <a:endParaRPr sz="4000" b="0" i="0" u="none" strike="noStrike" cap="none">
              <a:solidFill>
                <a:srgbClr val="3C78D8"/>
              </a:solidFill>
              <a:latin typeface="Sniglet"/>
              <a:ea typeface="Sniglet"/>
              <a:cs typeface="Sniglet"/>
              <a:sym typeface="Sniglet"/>
            </a:endParaRPr>
          </a:p>
        </p:txBody>
      </p:sp>
      <p:sp>
        <p:nvSpPr>
          <p:cNvPr id="1006" name="Shape 100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Shape 1007"/>
          <p:cNvSpPr txBox="1"/>
          <p:nvPr/>
        </p:nvSpPr>
        <p:spPr>
          <a:xfrm>
            <a:off x="3923761" y="3428996"/>
            <a:ext cx="1132200" cy="1023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9600" b="0" i="0" u="none" strike="noStrike" cap="none">
                <a:solidFill>
                  <a:srgbClr val="3C78D8"/>
                </a:solidFill>
                <a:latin typeface="Sniglet"/>
                <a:ea typeface="Sniglet"/>
                <a:cs typeface="Sniglet"/>
                <a:sym typeface="Sniglet"/>
              </a:rPr>
              <a:t>+</a:t>
            </a:r>
            <a:endParaRPr sz="8000" b="0" i="0" u="none" strike="noStrike" cap="none">
              <a:solidFill>
                <a:srgbClr val="3C78D8"/>
              </a:solidFill>
              <a:latin typeface="Sniglet"/>
              <a:ea typeface="Sniglet"/>
              <a:cs typeface="Sniglet"/>
              <a:sym typeface="Sniglet"/>
            </a:endParaRPr>
          </a:p>
        </p:txBody>
      </p:sp>
      <p:pic>
        <p:nvPicPr>
          <p:cNvPr id="1008" name="Shape 1008"/>
          <p:cNvPicPr preferRelativeResize="0"/>
          <p:nvPr/>
        </p:nvPicPr>
        <p:blipFill>
          <a:blip r:embed="rId4">
            <a:alphaModFix/>
          </a:blip>
          <a:stretch>
            <a:fillRect/>
          </a:stretch>
        </p:blipFill>
        <p:spPr>
          <a:xfrm>
            <a:off x="5648499" y="2101314"/>
            <a:ext cx="2655375" cy="2655375"/>
          </a:xfrm>
          <a:prstGeom prst="rect">
            <a:avLst/>
          </a:prstGeom>
          <a:noFill/>
          <a:ln>
            <a:noFill/>
          </a:ln>
        </p:spPr>
      </p:pic>
      <p:sp>
        <p:nvSpPr>
          <p:cNvPr id="1009" name="Shape 1009"/>
          <p:cNvSpPr txBox="1"/>
          <p:nvPr/>
        </p:nvSpPr>
        <p:spPr>
          <a:xfrm>
            <a:off x="5477237" y="4756700"/>
            <a:ext cx="2997900" cy="700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Explanation</a:t>
            </a:r>
            <a:endParaRPr/>
          </a:p>
        </p:txBody>
      </p:sp>
      <p:sp>
        <p:nvSpPr>
          <p:cNvPr id="1010" name="Shape 1010"/>
          <p:cNvSpPr txBox="1"/>
          <p:nvPr/>
        </p:nvSpPr>
        <p:spPr>
          <a:xfrm>
            <a:off x="1043542" y="50944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1011" name="Shape 1011"/>
          <p:cNvPicPr preferRelativeResize="0"/>
          <p:nvPr/>
        </p:nvPicPr>
        <p:blipFill rotWithShape="1">
          <a:blip r:embed="rId5">
            <a:alphaModFix/>
          </a:blip>
          <a:srcRect/>
          <a:stretch/>
        </p:blipFill>
        <p:spPr>
          <a:xfrm>
            <a:off x="1372322" y="1538734"/>
            <a:ext cx="2209800" cy="2209800"/>
          </a:xfrm>
          <a:prstGeom prst="rect">
            <a:avLst/>
          </a:prstGeom>
          <a:noFill/>
          <a:ln>
            <a:noFill/>
          </a:ln>
        </p:spPr>
      </p:pic>
      <p:pic>
        <p:nvPicPr>
          <p:cNvPr id="1012" name="Shape 1012" descr="Resultado de imagen de Interactive"/>
          <p:cNvPicPr preferRelativeResize="0"/>
          <p:nvPr/>
        </p:nvPicPr>
        <p:blipFill rotWithShape="1">
          <a:blip r:embed="rId6">
            <a:alphaModFix/>
          </a:blip>
          <a:srcRect/>
          <a:stretch/>
        </p:blipFill>
        <p:spPr>
          <a:xfrm>
            <a:off x="1597665" y="3366244"/>
            <a:ext cx="1837312" cy="1837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Shape 1017" descr="C:\Users\ALVARO\Desktop\OTROTRY.PNG"/>
          <p:cNvPicPr preferRelativeResize="0"/>
          <p:nvPr/>
        </p:nvPicPr>
        <p:blipFill rotWithShape="1">
          <a:blip r:embed="rId3">
            <a:alphaModFix/>
          </a:blip>
          <a:srcRect/>
          <a:stretch/>
        </p:blipFill>
        <p:spPr>
          <a:xfrm>
            <a:off x="7413759" y="0"/>
            <a:ext cx="1720816" cy="6858001"/>
          </a:xfrm>
          <a:prstGeom prst="rect">
            <a:avLst/>
          </a:prstGeom>
          <a:noFill/>
          <a:ln>
            <a:noFill/>
          </a:ln>
        </p:spPr>
      </p:pic>
      <p:sp>
        <p:nvSpPr>
          <p:cNvPr id="1018" name="Shape 1018"/>
          <p:cNvSpPr txBox="1">
            <a:spLocks noGrp="1"/>
          </p:cNvSpPr>
          <p:nvPr>
            <p:ph type="title"/>
          </p:nvPr>
        </p:nvSpPr>
        <p:spPr>
          <a:xfrm>
            <a:off x="6127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SWOT </a:t>
            </a:r>
            <a:endParaRPr sz="4800" b="0" i="0" u="none" strike="noStrike" cap="none">
              <a:solidFill>
                <a:srgbClr val="3C78D8"/>
              </a:solidFill>
              <a:latin typeface="Sniglet"/>
              <a:ea typeface="Sniglet"/>
              <a:cs typeface="Sniglet"/>
              <a:sym typeface="Sniglet"/>
            </a:endParaRPr>
          </a:p>
        </p:txBody>
      </p:sp>
      <p:sp>
        <p:nvSpPr>
          <p:cNvPr id="1019" name="Shape 101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Shape 102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Shape 1021"/>
          <p:cNvSpPr txBox="1"/>
          <p:nvPr/>
        </p:nvSpPr>
        <p:spPr>
          <a:xfrm>
            <a:off x="307971" y="614189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18</a:t>
            </a:r>
            <a:endParaRPr sz="4000" b="0" i="0" u="none" strike="noStrike" cap="none">
              <a:solidFill>
                <a:srgbClr val="3C78D8"/>
              </a:solidFill>
              <a:latin typeface="Sniglet"/>
              <a:ea typeface="Sniglet"/>
              <a:cs typeface="Sniglet"/>
              <a:sym typeface="Sniglet"/>
            </a:endParaRPr>
          </a:p>
        </p:txBody>
      </p:sp>
      <p:sp>
        <p:nvSpPr>
          <p:cNvPr id="1022" name="Shape 102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Shape 1023"/>
          <p:cNvSpPr/>
          <p:nvPr/>
        </p:nvSpPr>
        <p:spPr>
          <a:xfrm>
            <a:off x="237400" y="1594325"/>
            <a:ext cx="4434600" cy="2320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4708675" y="1594250"/>
            <a:ext cx="4288500" cy="2320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25" name="Shape 1025"/>
          <p:cNvPicPr preferRelativeResize="0"/>
          <p:nvPr/>
        </p:nvPicPr>
        <p:blipFill>
          <a:blip r:embed="rId4">
            <a:alphaModFix/>
          </a:blip>
          <a:stretch>
            <a:fillRect/>
          </a:stretch>
        </p:blipFill>
        <p:spPr>
          <a:xfrm>
            <a:off x="5227223" y="2103335"/>
            <a:ext cx="1555103" cy="1550984"/>
          </a:xfrm>
          <a:prstGeom prst="rect">
            <a:avLst/>
          </a:prstGeom>
          <a:noFill/>
          <a:ln>
            <a:noFill/>
          </a:ln>
        </p:spPr>
      </p:pic>
      <p:sp>
        <p:nvSpPr>
          <p:cNvPr id="1026" name="Shape 1026"/>
          <p:cNvSpPr/>
          <p:nvPr/>
        </p:nvSpPr>
        <p:spPr>
          <a:xfrm>
            <a:off x="4708674" y="3945300"/>
            <a:ext cx="4288500" cy="22575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237400" y="3945300"/>
            <a:ext cx="4434600" cy="2257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28" name="Shape 1028"/>
          <p:cNvPicPr preferRelativeResize="0"/>
          <p:nvPr/>
        </p:nvPicPr>
        <p:blipFill>
          <a:blip r:embed="rId5">
            <a:alphaModFix/>
          </a:blip>
          <a:stretch>
            <a:fillRect/>
          </a:stretch>
        </p:blipFill>
        <p:spPr>
          <a:xfrm>
            <a:off x="2631600" y="2399948"/>
            <a:ext cx="1945896" cy="944100"/>
          </a:xfrm>
          <a:prstGeom prst="rect">
            <a:avLst/>
          </a:prstGeom>
          <a:noFill/>
          <a:ln>
            <a:noFill/>
          </a:ln>
        </p:spPr>
      </p:pic>
      <p:sp>
        <p:nvSpPr>
          <p:cNvPr id="1029" name="Shape 1029"/>
          <p:cNvSpPr txBox="1"/>
          <p:nvPr/>
        </p:nvSpPr>
        <p:spPr>
          <a:xfrm>
            <a:off x="1104100" y="1518038"/>
            <a:ext cx="2701200" cy="67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300">
                <a:latin typeface="Sniglet"/>
                <a:ea typeface="Sniglet"/>
                <a:cs typeface="Sniglet"/>
                <a:sym typeface="Sniglet"/>
              </a:rPr>
              <a:t>STRENGTHS</a:t>
            </a:r>
            <a:endParaRPr sz="3300">
              <a:latin typeface="Sniglet"/>
              <a:ea typeface="Sniglet"/>
              <a:cs typeface="Sniglet"/>
              <a:sym typeface="Sniglet"/>
            </a:endParaRPr>
          </a:p>
        </p:txBody>
      </p:sp>
      <p:sp>
        <p:nvSpPr>
          <p:cNvPr id="1030" name="Shape 1030"/>
          <p:cNvSpPr txBox="1"/>
          <p:nvPr/>
        </p:nvSpPr>
        <p:spPr>
          <a:xfrm>
            <a:off x="5426125" y="151803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WEAKNESSES</a:t>
            </a:r>
            <a:endParaRPr sz="3300">
              <a:latin typeface="Sniglet"/>
              <a:ea typeface="Sniglet"/>
              <a:cs typeface="Sniglet"/>
              <a:sym typeface="Sniglet"/>
            </a:endParaRPr>
          </a:p>
        </p:txBody>
      </p:sp>
      <p:sp>
        <p:nvSpPr>
          <p:cNvPr id="1031" name="Shape 1031"/>
          <p:cNvSpPr txBox="1"/>
          <p:nvPr/>
        </p:nvSpPr>
        <p:spPr>
          <a:xfrm>
            <a:off x="852688" y="3823975"/>
            <a:ext cx="32040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OPPORTUNITIES</a:t>
            </a:r>
            <a:endParaRPr sz="3300">
              <a:latin typeface="Sniglet"/>
              <a:ea typeface="Sniglet"/>
              <a:cs typeface="Sniglet"/>
              <a:sym typeface="Sniglet"/>
            </a:endParaRPr>
          </a:p>
        </p:txBody>
      </p:sp>
      <p:sp>
        <p:nvSpPr>
          <p:cNvPr id="1032" name="Shape 1032"/>
          <p:cNvSpPr txBox="1"/>
          <p:nvPr/>
        </p:nvSpPr>
        <p:spPr>
          <a:xfrm>
            <a:off x="5502325" y="382398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THREATS</a:t>
            </a:r>
            <a:endParaRPr sz="3300">
              <a:latin typeface="Sniglet"/>
              <a:ea typeface="Sniglet"/>
              <a:cs typeface="Sniglet"/>
              <a:sym typeface="Sniglet"/>
            </a:endParaRPr>
          </a:p>
        </p:txBody>
      </p:sp>
      <p:pic>
        <p:nvPicPr>
          <p:cNvPr id="1033" name="Shape 1033"/>
          <p:cNvPicPr preferRelativeResize="0"/>
          <p:nvPr/>
        </p:nvPicPr>
        <p:blipFill>
          <a:blip r:embed="rId6">
            <a:alphaModFix/>
          </a:blip>
          <a:stretch>
            <a:fillRect/>
          </a:stretch>
        </p:blipFill>
        <p:spPr>
          <a:xfrm>
            <a:off x="2551546" y="4317930"/>
            <a:ext cx="2004507" cy="1999195"/>
          </a:xfrm>
          <a:prstGeom prst="rect">
            <a:avLst/>
          </a:prstGeom>
          <a:noFill/>
          <a:ln>
            <a:noFill/>
          </a:ln>
        </p:spPr>
      </p:pic>
      <p:pic>
        <p:nvPicPr>
          <p:cNvPr id="1034" name="Shape 1034"/>
          <p:cNvPicPr preferRelativeResize="0"/>
          <p:nvPr/>
        </p:nvPicPr>
        <p:blipFill>
          <a:blip r:embed="rId7">
            <a:alphaModFix/>
          </a:blip>
          <a:stretch>
            <a:fillRect/>
          </a:stretch>
        </p:blipFill>
        <p:spPr>
          <a:xfrm>
            <a:off x="6920650" y="2134423"/>
            <a:ext cx="1720825" cy="1716277"/>
          </a:xfrm>
          <a:prstGeom prst="rect">
            <a:avLst/>
          </a:prstGeom>
          <a:noFill/>
          <a:ln>
            <a:noFill/>
          </a:ln>
        </p:spPr>
      </p:pic>
      <p:pic>
        <p:nvPicPr>
          <p:cNvPr id="1035" name="Shape 1035"/>
          <p:cNvPicPr preferRelativeResize="0"/>
          <p:nvPr/>
        </p:nvPicPr>
        <p:blipFill>
          <a:blip r:embed="rId8">
            <a:alphaModFix/>
          </a:blip>
          <a:stretch>
            <a:fillRect/>
          </a:stretch>
        </p:blipFill>
        <p:spPr>
          <a:xfrm>
            <a:off x="5589825" y="4112575"/>
            <a:ext cx="3009993" cy="2257499"/>
          </a:xfrm>
          <a:prstGeom prst="rect">
            <a:avLst/>
          </a:prstGeom>
          <a:noFill/>
          <a:ln>
            <a:noFill/>
          </a:ln>
        </p:spPr>
      </p:pic>
      <p:pic>
        <p:nvPicPr>
          <p:cNvPr id="1036" name="Shape 1036"/>
          <p:cNvPicPr preferRelativeResize="0"/>
          <p:nvPr/>
        </p:nvPicPr>
        <p:blipFill>
          <a:blip r:embed="rId9">
            <a:alphaModFix/>
          </a:blip>
          <a:stretch>
            <a:fillRect/>
          </a:stretch>
        </p:blipFill>
        <p:spPr>
          <a:xfrm>
            <a:off x="-99875" y="2130056"/>
            <a:ext cx="3010000" cy="1725019"/>
          </a:xfrm>
          <a:prstGeom prst="rect">
            <a:avLst/>
          </a:prstGeom>
          <a:noFill/>
          <a:ln>
            <a:noFill/>
          </a:ln>
        </p:spPr>
      </p:pic>
      <p:sp>
        <p:nvSpPr>
          <p:cNvPr id="1037" name="Shape 1037"/>
          <p:cNvSpPr txBox="1"/>
          <p:nvPr/>
        </p:nvSpPr>
        <p:spPr>
          <a:xfrm>
            <a:off x="389800" y="5585300"/>
            <a:ext cx="2094900" cy="59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solidFill>
                  <a:srgbClr val="3D4965"/>
                </a:solidFill>
                <a:latin typeface="Dosis"/>
                <a:ea typeface="Dosis"/>
                <a:cs typeface="Dosis"/>
                <a:sym typeface="Dosis"/>
              </a:rPr>
              <a:t>SCALABLE</a:t>
            </a:r>
            <a:endParaRPr/>
          </a:p>
        </p:txBody>
      </p:sp>
      <p:pic>
        <p:nvPicPr>
          <p:cNvPr id="1038" name="Shape 1038"/>
          <p:cNvPicPr preferRelativeResize="0"/>
          <p:nvPr/>
        </p:nvPicPr>
        <p:blipFill>
          <a:blip r:embed="rId10">
            <a:alphaModFix/>
          </a:blip>
          <a:stretch>
            <a:fillRect/>
          </a:stretch>
        </p:blipFill>
        <p:spPr>
          <a:xfrm>
            <a:off x="565734" y="4559062"/>
            <a:ext cx="1743031" cy="118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Future Planification</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Shape 8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307975" y="105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4" name="Shape 80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460375" y="2137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5" name="Shape 80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612775" y="4169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Shape 806"/>
          <p:cNvSpPr txBox="1"/>
          <p:nvPr/>
        </p:nvSpPr>
        <p:spPr>
          <a:xfrm>
            <a:off x="360746" y="6074840"/>
            <a:ext cx="682862"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2</a:t>
            </a:r>
            <a:endParaRPr sz="4000" b="0" i="0" u="none" strike="noStrike" cap="none">
              <a:solidFill>
                <a:srgbClr val="3C78D8"/>
              </a:solidFill>
              <a:latin typeface="Sniglet"/>
              <a:ea typeface="Sniglet"/>
              <a:cs typeface="Sniglet"/>
              <a:sym typeface="Sniglet"/>
            </a:endParaRPr>
          </a:p>
        </p:txBody>
      </p:sp>
      <p:pic>
        <p:nvPicPr>
          <p:cNvPr id="807" name="Shape 807" descr="Software PNG Transparent Image"/>
          <p:cNvPicPr preferRelativeResize="0"/>
          <p:nvPr/>
        </p:nvPicPr>
        <p:blipFill rotWithShape="1">
          <a:blip r:embed="rId3">
            <a:alphaModFix/>
          </a:blip>
          <a:srcRect/>
          <a:stretch/>
        </p:blipFill>
        <p:spPr>
          <a:xfrm>
            <a:off x="-828600" y="25404"/>
            <a:ext cx="10264027" cy="64410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Shape 104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49" name="Shape 104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Short - term goals (1-2 years) </a:t>
            </a:r>
            <a:endParaRPr sz="4800" b="0" i="0" u="none" strike="noStrike" cap="none">
              <a:solidFill>
                <a:srgbClr val="3C78D8"/>
              </a:solidFill>
              <a:latin typeface="Sniglet"/>
              <a:ea typeface="Sniglet"/>
              <a:cs typeface="Sniglet"/>
              <a:sym typeface="Sniglet"/>
            </a:endParaRPr>
          </a:p>
        </p:txBody>
      </p:sp>
      <p:sp>
        <p:nvSpPr>
          <p:cNvPr id="1050" name="Shape 105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1" name="Shape 105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2" name="Shape 1052"/>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20</a:t>
            </a:r>
            <a:endParaRPr sz="4000" b="0" i="0" u="none" strike="noStrike" cap="none">
              <a:solidFill>
                <a:srgbClr val="3C78D8"/>
              </a:solidFill>
              <a:latin typeface="Sniglet"/>
              <a:ea typeface="Sniglet"/>
              <a:cs typeface="Sniglet"/>
              <a:sym typeface="Sniglet"/>
            </a:endParaRPr>
          </a:p>
        </p:txBody>
      </p:sp>
      <p:sp>
        <p:nvSpPr>
          <p:cNvPr id="1053" name="Shape 105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54" name="Shape 1054"/>
          <p:cNvPicPr preferRelativeResize="0"/>
          <p:nvPr/>
        </p:nvPicPr>
        <p:blipFill>
          <a:blip r:embed="rId4">
            <a:alphaModFix/>
          </a:blip>
          <a:stretch>
            <a:fillRect/>
          </a:stretch>
        </p:blipFill>
        <p:spPr>
          <a:xfrm>
            <a:off x="6345275" y="2046125"/>
            <a:ext cx="2798723" cy="2292200"/>
          </a:xfrm>
          <a:prstGeom prst="rect">
            <a:avLst/>
          </a:prstGeom>
          <a:noFill/>
          <a:ln>
            <a:noFill/>
          </a:ln>
        </p:spPr>
      </p:pic>
      <p:pic>
        <p:nvPicPr>
          <p:cNvPr id="1055" name="Shape 1055"/>
          <p:cNvPicPr preferRelativeResize="0"/>
          <p:nvPr/>
        </p:nvPicPr>
        <p:blipFill>
          <a:blip r:embed="rId5">
            <a:alphaModFix/>
          </a:blip>
          <a:stretch>
            <a:fillRect/>
          </a:stretch>
        </p:blipFill>
        <p:spPr>
          <a:xfrm>
            <a:off x="3410675" y="1928144"/>
            <a:ext cx="2587250" cy="2292206"/>
          </a:xfrm>
          <a:prstGeom prst="rect">
            <a:avLst/>
          </a:prstGeom>
          <a:noFill/>
          <a:ln>
            <a:noFill/>
          </a:ln>
        </p:spPr>
      </p:pic>
      <p:pic>
        <p:nvPicPr>
          <p:cNvPr id="1056" name="Shape 1056"/>
          <p:cNvPicPr preferRelativeResize="0"/>
          <p:nvPr/>
        </p:nvPicPr>
        <p:blipFill>
          <a:blip r:embed="rId6">
            <a:alphaModFix/>
          </a:blip>
          <a:stretch>
            <a:fillRect/>
          </a:stretch>
        </p:blipFill>
        <p:spPr>
          <a:xfrm>
            <a:off x="753625" y="2122324"/>
            <a:ext cx="2091849" cy="2056250"/>
          </a:xfrm>
          <a:prstGeom prst="rect">
            <a:avLst/>
          </a:prstGeom>
          <a:noFill/>
          <a:ln>
            <a:noFill/>
          </a:ln>
        </p:spPr>
      </p:pic>
      <p:sp>
        <p:nvSpPr>
          <p:cNvPr id="1057" name="Shape 1057"/>
          <p:cNvSpPr txBox="1"/>
          <p:nvPr/>
        </p:nvSpPr>
        <p:spPr>
          <a:xfrm>
            <a:off x="208350"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+40 schools</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+50 program.</a:t>
            </a:r>
            <a:endParaRPr sz="3600">
              <a:solidFill>
                <a:srgbClr val="3C78D8"/>
              </a:solidFill>
              <a:latin typeface="Sniglet"/>
              <a:ea typeface="Sniglet"/>
              <a:cs typeface="Sniglet"/>
              <a:sym typeface="Sniglet"/>
            </a:endParaRPr>
          </a:p>
        </p:txBody>
      </p:sp>
      <p:sp>
        <p:nvSpPr>
          <p:cNvPr id="1058" name="Shape 1058"/>
          <p:cNvSpPr txBox="1"/>
          <p:nvPr/>
        </p:nvSpPr>
        <p:spPr>
          <a:xfrm>
            <a:off x="3232225"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Public Admin.</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negotiation</a:t>
            </a:r>
            <a:endParaRPr sz="3600">
              <a:solidFill>
                <a:srgbClr val="3C78D8"/>
              </a:solidFill>
              <a:latin typeface="Sniglet"/>
              <a:ea typeface="Sniglet"/>
              <a:cs typeface="Sniglet"/>
              <a:sym typeface="Sniglet"/>
            </a:endParaRPr>
          </a:p>
        </p:txBody>
      </p:sp>
      <p:sp>
        <p:nvSpPr>
          <p:cNvPr id="1059" name="Shape 1059"/>
          <p:cNvSpPr txBox="1"/>
          <p:nvPr/>
        </p:nvSpPr>
        <p:spPr>
          <a:xfrm>
            <a:off x="5953525" y="36216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Advertising</a:t>
            </a:r>
            <a:endParaRPr sz="3600">
              <a:solidFill>
                <a:srgbClr val="3C78D8"/>
              </a:solidFill>
              <a:latin typeface="Sniglet"/>
              <a:ea typeface="Sniglet"/>
              <a:cs typeface="Sniglet"/>
              <a:sym typeface="Snigle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pic>
        <p:nvPicPr>
          <p:cNvPr id="1064" name="Shape 1064"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65" name="Shape 1065"/>
          <p:cNvSpPr txBox="1">
            <a:spLocks noGrp="1"/>
          </p:cNvSpPr>
          <p:nvPr>
            <p:ph type="title"/>
          </p:nvPr>
        </p:nvSpPr>
        <p:spPr>
          <a:xfrm>
            <a:off x="747925" y="300025"/>
            <a:ext cx="80535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Mid- term goals  (3-6 years)</a:t>
            </a:r>
            <a:endParaRPr sz="4800" b="0" i="0" u="none" strike="noStrike" cap="none">
              <a:solidFill>
                <a:srgbClr val="3C78D8"/>
              </a:solidFill>
              <a:latin typeface="Sniglet"/>
              <a:ea typeface="Sniglet"/>
              <a:cs typeface="Sniglet"/>
              <a:sym typeface="Sniglet"/>
            </a:endParaRPr>
          </a:p>
        </p:txBody>
      </p:sp>
      <p:sp>
        <p:nvSpPr>
          <p:cNvPr id="1066" name="Shape 106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7" name="Shape 1067"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8" name="Shape 10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69" name="Shape 1069"/>
          <p:cNvPicPr preferRelativeResize="0"/>
          <p:nvPr/>
        </p:nvPicPr>
        <p:blipFill>
          <a:blip r:embed="rId4">
            <a:alphaModFix/>
          </a:blip>
          <a:stretch>
            <a:fillRect/>
          </a:stretch>
        </p:blipFill>
        <p:spPr>
          <a:xfrm>
            <a:off x="1964175" y="867100"/>
            <a:ext cx="4676351" cy="4596702"/>
          </a:xfrm>
          <a:prstGeom prst="rect">
            <a:avLst/>
          </a:prstGeom>
          <a:noFill/>
          <a:ln>
            <a:noFill/>
          </a:ln>
        </p:spPr>
      </p:pic>
      <p:pic>
        <p:nvPicPr>
          <p:cNvPr id="1070" name="Shape 1070"/>
          <p:cNvPicPr preferRelativeResize="0"/>
          <p:nvPr/>
        </p:nvPicPr>
        <p:blipFill>
          <a:blip r:embed="rId5">
            <a:alphaModFix/>
          </a:blip>
          <a:stretch>
            <a:fillRect/>
          </a:stretch>
        </p:blipFill>
        <p:spPr>
          <a:xfrm>
            <a:off x="6216750" y="1640422"/>
            <a:ext cx="2584725" cy="2584725"/>
          </a:xfrm>
          <a:prstGeom prst="rect">
            <a:avLst/>
          </a:prstGeom>
          <a:noFill/>
          <a:ln>
            <a:noFill/>
          </a:ln>
        </p:spPr>
      </p:pic>
      <p:pic>
        <p:nvPicPr>
          <p:cNvPr id="1071" name="Shape 1071"/>
          <p:cNvPicPr preferRelativeResize="0"/>
          <p:nvPr/>
        </p:nvPicPr>
        <p:blipFill>
          <a:blip r:embed="rId6">
            <a:alphaModFix/>
          </a:blip>
          <a:stretch>
            <a:fillRect/>
          </a:stretch>
        </p:blipFill>
        <p:spPr>
          <a:xfrm>
            <a:off x="307975" y="1717413"/>
            <a:ext cx="2781300" cy="2800350"/>
          </a:xfrm>
          <a:prstGeom prst="rect">
            <a:avLst/>
          </a:prstGeom>
          <a:noFill/>
          <a:ln>
            <a:noFill/>
          </a:ln>
        </p:spPr>
      </p:pic>
      <p:sp>
        <p:nvSpPr>
          <p:cNvPr id="1072" name="Shape 1072"/>
          <p:cNvSpPr txBox="1"/>
          <p:nvPr/>
        </p:nvSpPr>
        <p:spPr>
          <a:xfrm>
            <a:off x="1555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Public sector</a:t>
            </a:r>
            <a:endParaRPr sz="4000">
              <a:solidFill>
                <a:srgbClr val="3C78D8"/>
              </a:solidFill>
              <a:latin typeface="Sniglet"/>
              <a:ea typeface="Sniglet"/>
              <a:cs typeface="Sniglet"/>
              <a:sym typeface="Sniglet"/>
            </a:endParaRPr>
          </a:p>
        </p:txBody>
      </p:sp>
      <p:sp>
        <p:nvSpPr>
          <p:cNvPr id="1073" name="Shape 1073"/>
          <p:cNvSpPr txBox="1"/>
          <p:nvPr/>
        </p:nvSpPr>
        <p:spPr>
          <a:xfrm>
            <a:off x="29049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Users x2-3</a:t>
            </a:r>
            <a:endParaRPr sz="4000">
              <a:solidFill>
                <a:srgbClr val="3C78D8"/>
              </a:solidFill>
              <a:latin typeface="Sniglet"/>
              <a:ea typeface="Sniglet"/>
              <a:cs typeface="Sniglet"/>
              <a:sym typeface="Sniglet"/>
            </a:endParaRPr>
          </a:p>
        </p:txBody>
      </p:sp>
      <p:sp>
        <p:nvSpPr>
          <p:cNvPr id="1074" name="Shape 1074"/>
          <p:cNvSpPr txBox="1"/>
          <p:nvPr/>
        </p:nvSpPr>
        <p:spPr>
          <a:xfrm>
            <a:off x="5707088" y="3996550"/>
            <a:ext cx="35757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Meetings</a:t>
            </a:r>
            <a:endParaRPr sz="4000">
              <a:solidFill>
                <a:srgbClr val="3C78D8"/>
              </a:solidFill>
              <a:latin typeface="Sniglet"/>
              <a:ea typeface="Sniglet"/>
              <a:cs typeface="Sniglet"/>
              <a:sym typeface="Sniglet"/>
            </a:endParaRPr>
          </a:p>
        </p:txBody>
      </p:sp>
      <p:sp>
        <p:nvSpPr>
          <p:cNvPr id="1075" name="Shape 1075"/>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1080" name="Shape 108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81" name="Shape 1081"/>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Long-term goals (+ 7 years)  </a:t>
            </a:r>
            <a:endParaRPr sz="4800" b="0" i="0" u="none" strike="noStrike" cap="none">
              <a:solidFill>
                <a:srgbClr val="3C78D8"/>
              </a:solidFill>
              <a:latin typeface="Sniglet"/>
              <a:ea typeface="Sniglet"/>
              <a:cs typeface="Sniglet"/>
              <a:sym typeface="Sniglet"/>
            </a:endParaRPr>
          </a:p>
        </p:txBody>
      </p:sp>
      <p:sp>
        <p:nvSpPr>
          <p:cNvPr id="1082" name="Shape 108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3" name="Shape 108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4" name="Shape 1084"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85" name="Shape 1085"/>
          <p:cNvPicPr preferRelativeResize="0"/>
          <p:nvPr/>
        </p:nvPicPr>
        <p:blipFill>
          <a:blip r:embed="rId4">
            <a:alphaModFix/>
          </a:blip>
          <a:stretch>
            <a:fillRect/>
          </a:stretch>
        </p:blipFill>
        <p:spPr>
          <a:xfrm>
            <a:off x="6374325" y="1726800"/>
            <a:ext cx="2329425" cy="3082625"/>
          </a:xfrm>
          <a:prstGeom prst="rect">
            <a:avLst/>
          </a:prstGeom>
          <a:noFill/>
          <a:ln>
            <a:noFill/>
          </a:ln>
        </p:spPr>
      </p:pic>
      <p:pic>
        <p:nvPicPr>
          <p:cNvPr id="1086" name="Shape 1086"/>
          <p:cNvPicPr preferRelativeResize="0"/>
          <p:nvPr/>
        </p:nvPicPr>
        <p:blipFill>
          <a:blip r:embed="rId5">
            <a:alphaModFix/>
          </a:blip>
          <a:stretch>
            <a:fillRect/>
          </a:stretch>
        </p:blipFill>
        <p:spPr>
          <a:xfrm>
            <a:off x="307975" y="1968488"/>
            <a:ext cx="2808950" cy="2808950"/>
          </a:xfrm>
          <a:prstGeom prst="rect">
            <a:avLst/>
          </a:prstGeom>
          <a:noFill/>
          <a:ln>
            <a:noFill/>
          </a:ln>
        </p:spPr>
      </p:pic>
      <p:pic>
        <p:nvPicPr>
          <p:cNvPr id="1087" name="Shape 1087"/>
          <p:cNvPicPr preferRelativeResize="0"/>
          <p:nvPr/>
        </p:nvPicPr>
        <p:blipFill>
          <a:blip r:embed="rId6">
            <a:alphaModFix/>
          </a:blip>
          <a:stretch>
            <a:fillRect/>
          </a:stretch>
        </p:blipFill>
        <p:spPr>
          <a:xfrm>
            <a:off x="2876925" y="1914400"/>
            <a:ext cx="2982225" cy="2889075"/>
          </a:xfrm>
          <a:prstGeom prst="rect">
            <a:avLst/>
          </a:prstGeom>
          <a:noFill/>
          <a:ln>
            <a:noFill/>
          </a:ln>
        </p:spPr>
      </p:pic>
      <p:sp>
        <p:nvSpPr>
          <p:cNvPr id="1088" name="Shape 1088"/>
          <p:cNvSpPr txBox="1"/>
          <p:nvPr/>
        </p:nvSpPr>
        <p:spPr>
          <a:xfrm>
            <a:off x="460375" y="4326825"/>
            <a:ext cx="3026100" cy="18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a:solidFill>
                  <a:srgbClr val="3C78D8"/>
                </a:solidFill>
                <a:latin typeface="Sniglet"/>
                <a:ea typeface="Sniglet"/>
                <a:cs typeface="Sniglet"/>
                <a:sym typeface="Sniglet"/>
              </a:rPr>
              <a:t>Expansion</a:t>
            </a:r>
            <a:endParaRPr sz="4000">
              <a:solidFill>
                <a:srgbClr val="3C78D8"/>
              </a:solidFill>
              <a:latin typeface="Sniglet"/>
              <a:ea typeface="Sniglet"/>
              <a:cs typeface="Sniglet"/>
              <a:sym typeface="Sniglet"/>
            </a:endParaRPr>
          </a:p>
        </p:txBody>
      </p:sp>
      <p:sp>
        <p:nvSpPr>
          <p:cNvPr id="1089" name="Shape 1089"/>
          <p:cNvSpPr txBox="1"/>
          <p:nvPr/>
        </p:nvSpPr>
        <p:spPr>
          <a:xfrm>
            <a:off x="3080175" y="456865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Hire new people</a:t>
            </a:r>
            <a:endParaRPr sz="4000">
              <a:solidFill>
                <a:srgbClr val="3C78D8"/>
              </a:solidFill>
              <a:latin typeface="Sniglet"/>
              <a:ea typeface="Sniglet"/>
              <a:cs typeface="Sniglet"/>
              <a:sym typeface="Sniglet"/>
            </a:endParaRPr>
          </a:p>
        </p:txBody>
      </p:sp>
      <p:sp>
        <p:nvSpPr>
          <p:cNvPr id="1090" name="Shape 1090"/>
          <p:cNvSpPr txBox="1"/>
          <p:nvPr/>
        </p:nvSpPr>
        <p:spPr>
          <a:xfrm>
            <a:off x="6011550" y="43268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Open offices</a:t>
            </a:r>
            <a:endParaRPr sz="4000">
              <a:solidFill>
                <a:srgbClr val="3C78D8"/>
              </a:solidFill>
              <a:latin typeface="Sniglet"/>
              <a:ea typeface="Sniglet"/>
              <a:cs typeface="Sniglet"/>
              <a:sym typeface="Sniglet"/>
            </a:endParaRPr>
          </a:p>
        </p:txBody>
      </p:sp>
      <p:sp>
        <p:nvSpPr>
          <p:cNvPr id="1091" name="Shape 1091"/>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Shape 1096"/>
          <p:cNvSpPr txBox="1">
            <a:spLocks noGrp="1"/>
          </p:cNvSpPr>
          <p:nvPr>
            <p:ph type="ctrTitle"/>
          </p:nvPr>
        </p:nvSpPr>
        <p:spPr>
          <a:xfrm>
            <a:off x="3400500" y="3603050"/>
            <a:ext cx="52401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Marketing Plan &amp; Budget</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pic>
        <p:nvPicPr>
          <p:cNvPr id="1101" name="Shape 110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02" name="Shape 1102"/>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Marketing Plan: Focus</a:t>
            </a:r>
            <a:r>
              <a:rPr lang="en" sz="4800"/>
              <a:t> </a:t>
            </a:r>
            <a:endParaRPr sz="4800" b="0" i="0" u="none" strike="noStrike" cap="none">
              <a:solidFill>
                <a:srgbClr val="3C78D8"/>
              </a:solidFill>
              <a:latin typeface="Sniglet"/>
              <a:ea typeface="Sniglet"/>
              <a:cs typeface="Sniglet"/>
              <a:sym typeface="Sniglet"/>
            </a:endParaRPr>
          </a:p>
        </p:txBody>
      </p:sp>
      <p:sp>
        <p:nvSpPr>
          <p:cNvPr id="1103" name="Shape 11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4" name="Shape 110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5" name="Shape 1105"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6" name="Shape 1106"/>
          <p:cNvSpPr txBox="1"/>
          <p:nvPr/>
        </p:nvSpPr>
        <p:spPr>
          <a:xfrm>
            <a:off x="1119750" y="5045375"/>
            <a:ext cx="3026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SCHOOLS</a:t>
            </a:r>
            <a:endParaRPr sz="4600">
              <a:solidFill>
                <a:srgbClr val="3C78D8"/>
              </a:solidFill>
              <a:latin typeface="Sniglet"/>
              <a:ea typeface="Sniglet"/>
              <a:cs typeface="Sniglet"/>
              <a:sym typeface="Sniglet"/>
            </a:endParaRPr>
          </a:p>
        </p:txBody>
      </p:sp>
      <p:sp>
        <p:nvSpPr>
          <p:cNvPr id="1107" name="Shape 1107"/>
          <p:cNvSpPr txBox="1"/>
          <p:nvPr/>
        </p:nvSpPr>
        <p:spPr>
          <a:xfrm>
            <a:off x="4568275" y="5045375"/>
            <a:ext cx="42048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PROGRAMMERS</a:t>
            </a:r>
            <a:endParaRPr sz="4600">
              <a:solidFill>
                <a:srgbClr val="3C78D8"/>
              </a:solidFill>
              <a:latin typeface="Sniglet"/>
              <a:ea typeface="Sniglet"/>
              <a:cs typeface="Sniglet"/>
              <a:sym typeface="Sniglet"/>
            </a:endParaRPr>
          </a:p>
        </p:txBody>
      </p:sp>
      <p:sp>
        <p:nvSpPr>
          <p:cNvPr id="1108" name="Shape 1108"/>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24</a:t>
            </a:r>
            <a:endParaRPr sz="4000" b="0" i="0" u="none" strike="noStrike" cap="none">
              <a:solidFill>
                <a:srgbClr val="3C78D8"/>
              </a:solidFill>
              <a:latin typeface="Sniglet"/>
              <a:ea typeface="Sniglet"/>
              <a:cs typeface="Sniglet"/>
              <a:sym typeface="Sniglet"/>
            </a:endParaRPr>
          </a:p>
        </p:txBody>
      </p:sp>
      <p:pic>
        <p:nvPicPr>
          <p:cNvPr id="1109" name="Shape 1109" descr="C:\Users\ALVARO\Desktop\school.png"/>
          <p:cNvPicPr preferRelativeResize="0"/>
          <p:nvPr/>
        </p:nvPicPr>
        <p:blipFill rotWithShape="1">
          <a:blip r:embed="rId4">
            <a:alphaModFix/>
          </a:blip>
          <a:srcRect/>
          <a:stretch/>
        </p:blipFill>
        <p:spPr>
          <a:xfrm>
            <a:off x="814950" y="1915949"/>
            <a:ext cx="3379525" cy="3379525"/>
          </a:xfrm>
          <a:prstGeom prst="rect">
            <a:avLst/>
          </a:prstGeom>
          <a:noFill/>
          <a:ln>
            <a:noFill/>
          </a:ln>
        </p:spPr>
      </p:pic>
      <p:pic>
        <p:nvPicPr>
          <p:cNvPr id="1110" name="Shape 1110" descr="C:\Users\ALVARO\Desktop\Programador.PNG"/>
          <p:cNvPicPr preferRelativeResize="0"/>
          <p:nvPr/>
        </p:nvPicPr>
        <p:blipFill rotWithShape="1">
          <a:blip r:embed="rId5">
            <a:alphaModFix/>
          </a:blip>
          <a:srcRect/>
          <a:stretch/>
        </p:blipFill>
        <p:spPr>
          <a:xfrm>
            <a:off x="4920089" y="2063450"/>
            <a:ext cx="3533436" cy="346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Shape 111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16" name="Shape 1116"/>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Advertising Plan: Budget</a:t>
            </a:r>
            <a:endParaRPr sz="4800" b="0" i="0" u="none" strike="noStrike" cap="none">
              <a:solidFill>
                <a:srgbClr val="3C78D8"/>
              </a:solidFill>
              <a:latin typeface="Sniglet"/>
              <a:ea typeface="Sniglet"/>
              <a:cs typeface="Sniglet"/>
              <a:sym typeface="Sniglet"/>
            </a:endParaRPr>
          </a:p>
        </p:txBody>
      </p:sp>
      <p:sp>
        <p:nvSpPr>
          <p:cNvPr id="1117" name="Shape 111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8" name="Shape 111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9" name="Shape 1119"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0" name="Shape 1120"/>
          <p:cNvSpPr txBox="1"/>
          <p:nvPr/>
        </p:nvSpPr>
        <p:spPr>
          <a:xfrm>
            <a:off x="1968150" y="1354050"/>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Budgeted: €4150</a:t>
            </a:r>
            <a:endParaRPr sz="5200">
              <a:solidFill>
                <a:srgbClr val="3C78D8"/>
              </a:solidFill>
              <a:latin typeface="Sniglet"/>
              <a:ea typeface="Sniglet"/>
              <a:cs typeface="Sniglet"/>
              <a:sym typeface="Sniglet"/>
            </a:endParaRPr>
          </a:p>
        </p:txBody>
      </p:sp>
      <p:sp>
        <p:nvSpPr>
          <p:cNvPr id="1121" name="Shape 1121"/>
          <p:cNvSpPr txBox="1"/>
          <p:nvPr/>
        </p:nvSpPr>
        <p:spPr>
          <a:xfrm>
            <a:off x="1663350" y="2119375"/>
            <a:ext cx="57183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Invested: €4310</a:t>
            </a:r>
            <a:endParaRPr/>
          </a:p>
        </p:txBody>
      </p:sp>
      <p:pic>
        <p:nvPicPr>
          <p:cNvPr id="1122" name="Shape 1122"/>
          <p:cNvPicPr preferRelativeResize="0"/>
          <p:nvPr/>
        </p:nvPicPr>
        <p:blipFill rotWithShape="1">
          <a:blip r:embed="rId4">
            <a:alphaModFix/>
          </a:blip>
          <a:srcRect/>
          <a:stretch/>
        </p:blipFill>
        <p:spPr>
          <a:xfrm>
            <a:off x="2870257" y="3223398"/>
            <a:ext cx="3299100" cy="3312850"/>
          </a:xfrm>
          <a:prstGeom prst="rect">
            <a:avLst/>
          </a:prstGeom>
          <a:noFill/>
          <a:ln>
            <a:noFill/>
          </a:ln>
        </p:spPr>
      </p:pic>
      <p:sp>
        <p:nvSpPr>
          <p:cNvPr id="1123" name="Shape 112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25</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Shape 112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29" name="Shape 1129"/>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 Plan: </a:t>
            </a:r>
            <a:r>
              <a:rPr lang="en" sz="4600">
                <a:solidFill>
                  <a:srgbClr val="3C78D8"/>
                </a:solidFill>
              </a:rPr>
              <a:t>Banners (Teachers)</a:t>
            </a:r>
            <a:r>
              <a:rPr lang="en" sz="4800">
                <a:solidFill>
                  <a:srgbClr val="3C78D8"/>
                </a:solidFill>
              </a:rPr>
              <a:t> </a:t>
            </a:r>
            <a:endParaRPr sz="4800" b="0" i="0" u="none" strike="noStrike" cap="none">
              <a:solidFill>
                <a:srgbClr val="3C78D8"/>
              </a:solidFill>
              <a:latin typeface="Sniglet"/>
              <a:ea typeface="Sniglet"/>
              <a:cs typeface="Sniglet"/>
              <a:sym typeface="Sniglet"/>
            </a:endParaRPr>
          </a:p>
        </p:txBody>
      </p:sp>
      <p:sp>
        <p:nvSpPr>
          <p:cNvPr id="1130" name="Shape 113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1" name="Shape 113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2" name="Shape 113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3" name="Shape 113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26</a:t>
            </a:r>
            <a:endParaRPr sz="4000" b="0" i="0" u="none" strike="noStrike" cap="none">
              <a:solidFill>
                <a:srgbClr val="3C78D8"/>
              </a:solidFill>
              <a:latin typeface="Sniglet"/>
              <a:ea typeface="Sniglet"/>
              <a:cs typeface="Sniglet"/>
              <a:sym typeface="Sniglet"/>
            </a:endParaRPr>
          </a:p>
        </p:txBody>
      </p:sp>
      <p:pic>
        <p:nvPicPr>
          <p:cNvPr id="1134" name="Shape 1134"/>
          <p:cNvPicPr preferRelativeResize="0"/>
          <p:nvPr/>
        </p:nvPicPr>
        <p:blipFill>
          <a:blip r:embed="rId4">
            <a:alphaModFix/>
          </a:blip>
          <a:stretch>
            <a:fillRect/>
          </a:stretch>
        </p:blipFill>
        <p:spPr>
          <a:xfrm>
            <a:off x="0" y="2416477"/>
            <a:ext cx="9144000" cy="2771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Shape 113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40" name="Shape 1140"/>
          <p:cNvSpPr txBox="1">
            <a:spLocks noGrp="1"/>
          </p:cNvSpPr>
          <p:nvPr>
            <p:ph type="title"/>
          </p:nvPr>
        </p:nvSpPr>
        <p:spPr>
          <a:xfrm>
            <a:off x="259050"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 Plan: Banners (Programmers) </a:t>
            </a:r>
            <a:endParaRPr sz="4400" b="0" i="0" u="none" strike="noStrike" cap="none">
              <a:solidFill>
                <a:srgbClr val="3C78D8"/>
              </a:solidFill>
              <a:latin typeface="Sniglet"/>
              <a:ea typeface="Sniglet"/>
              <a:cs typeface="Sniglet"/>
              <a:sym typeface="Sniglet"/>
            </a:endParaRPr>
          </a:p>
        </p:txBody>
      </p:sp>
      <p:sp>
        <p:nvSpPr>
          <p:cNvPr id="1141" name="Shape 114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2" name="Shape 114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3" name="Shape 114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4" name="Shape 1144"/>
          <p:cNvSpPr txBox="1"/>
          <p:nvPr/>
        </p:nvSpPr>
        <p:spPr>
          <a:xfrm>
            <a:off x="2196750" y="135405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5200">
              <a:solidFill>
                <a:srgbClr val="3C78D8"/>
              </a:solidFill>
              <a:latin typeface="Sniglet"/>
              <a:ea typeface="Sniglet"/>
              <a:cs typeface="Sniglet"/>
              <a:sym typeface="Sniglet"/>
            </a:endParaRPr>
          </a:p>
        </p:txBody>
      </p:sp>
      <p:sp>
        <p:nvSpPr>
          <p:cNvPr id="1145" name="Shape 1145"/>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6" name="Shape 1146"/>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27</a:t>
            </a:r>
            <a:endParaRPr sz="4000" b="0" i="0" u="none" strike="noStrike" cap="none">
              <a:solidFill>
                <a:srgbClr val="3C78D8"/>
              </a:solidFill>
              <a:latin typeface="Sniglet"/>
              <a:ea typeface="Sniglet"/>
              <a:cs typeface="Sniglet"/>
              <a:sym typeface="Sniglet"/>
            </a:endParaRPr>
          </a:p>
        </p:txBody>
      </p:sp>
      <p:pic>
        <p:nvPicPr>
          <p:cNvPr id="1147" name="Shape 1147"/>
          <p:cNvPicPr preferRelativeResize="0"/>
          <p:nvPr/>
        </p:nvPicPr>
        <p:blipFill>
          <a:blip r:embed="rId4">
            <a:alphaModFix/>
          </a:blip>
          <a:stretch>
            <a:fillRect/>
          </a:stretch>
        </p:blipFill>
        <p:spPr>
          <a:xfrm>
            <a:off x="1509363" y="1580375"/>
            <a:ext cx="6125274" cy="5103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Shape 115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53" name="Shape 1153"/>
          <p:cNvSpPr txBox="1">
            <a:spLocks noGrp="1"/>
          </p:cNvSpPr>
          <p:nvPr>
            <p:ph type="title"/>
          </p:nvPr>
        </p:nvSpPr>
        <p:spPr>
          <a:xfrm>
            <a:off x="182850"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Marketing Plan: Banners (Investors) </a:t>
            </a:r>
            <a:endParaRPr sz="4400" b="0" i="0" u="none" strike="noStrike" cap="none">
              <a:solidFill>
                <a:srgbClr val="3C78D8"/>
              </a:solidFill>
              <a:latin typeface="Sniglet"/>
              <a:ea typeface="Sniglet"/>
              <a:cs typeface="Sniglet"/>
              <a:sym typeface="Sniglet"/>
            </a:endParaRPr>
          </a:p>
        </p:txBody>
      </p:sp>
      <p:sp>
        <p:nvSpPr>
          <p:cNvPr id="1154" name="Shape 115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5" name="Shape 115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6" name="Shape 115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7" name="Shape 1157"/>
          <p:cNvSpPr txBox="1"/>
          <p:nvPr/>
        </p:nvSpPr>
        <p:spPr>
          <a:xfrm>
            <a:off x="2013450" y="5057425"/>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3C78D8"/>
                </a:solidFill>
                <a:latin typeface="Sniglet"/>
                <a:ea typeface="Sniglet"/>
                <a:cs typeface="Sniglet"/>
                <a:sym typeface="Sniglet"/>
              </a:rPr>
              <a:t>Banners: €114</a:t>
            </a:r>
            <a:endParaRPr sz="4400">
              <a:solidFill>
                <a:srgbClr val="3C78D8"/>
              </a:solidFill>
              <a:latin typeface="Sniglet"/>
              <a:ea typeface="Sniglet"/>
              <a:cs typeface="Sniglet"/>
              <a:sym typeface="Sniglet"/>
            </a:endParaRPr>
          </a:p>
        </p:txBody>
      </p:sp>
      <p:sp>
        <p:nvSpPr>
          <p:cNvPr id="1158" name="Shape 1158"/>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9" name="Shape 1159"/>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28</a:t>
            </a:r>
            <a:endParaRPr sz="4000" b="0" i="0" u="none" strike="noStrike" cap="none">
              <a:solidFill>
                <a:srgbClr val="3C78D8"/>
              </a:solidFill>
              <a:latin typeface="Sniglet"/>
              <a:ea typeface="Sniglet"/>
              <a:cs typeface="Sniglet"/>
              <a:sym typeface="Sniglet"/>
            </a:endParaRPr>
          </a:p>
        </p:txBody>
      </p:sp>
      <p:pic>
        <p:nvPicPr>
          <p:cNvPr id="1160" name="Shape 1160"/>
          <p:cNvPicPr preferRelativeResize="0"/>
          <p:nvPr/>
        </p:nvPicPr>
        <p:blipFill>
          <a:blip r:embed="rId4">
            <a:alphaModFix/>
          </a:blip>
          <a:stretch>
            <a:fillRect/>
          </a:stretch>
        </p:blipFill>
        <p:spPr>
          <a:xfrm>
            <a:off x="0" y="2170975"/>
            <a:ext cx="9144000" cy="277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Shape 116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66" name="Shape 1166"/>
          <p:cNvSpPr txBox="1">
            <a:spLocks noGrp="1"/>
          </p:cNvSpPr>
          <p:nvPr>
            <p:ph type="title"/>
          </p:nvPr>
        </p:nvSpPr>
        <p:spPr>
          <a:xfrm>
            <a:off x="307975"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Social Networks </a:t>
            </a:r>
            <a:endParaRPr sz="4800" b="0" i="0" u="none" strike="noStrike" cap="none">
              <a:solidFill>
                <a:srgbClr val="3C78D8"/>
              </a:solidFill>
              <a:latin typeface="Sniglet"/>
              <a:ea typeface="Sniglet"/>
              <a:cs typeface="Sniglet"/>
              <a:sym typeface="Sniglet"/>
            </a:endParaRPr>
          </a:p>
        </p:txBody>
      </p:sp>
      <p:sp>
        <p:nvSpPr>
          <p:cNvPr id="1167" name="Shape 116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8" name="Shape 11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Shape 1169"/>
          <p:cNvSpPr txBox="1"/>
          <p:nvPr/>
        </p:nvSpPr>
        <p:spPr>
          <a:xfrm>
            <a:off x="3175" y="4449225"/>
            <a:ext cx="5117100" cy="12855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€3000</a:t>
            </a:r>
            <a:endParaRPr sz="4400">
              <a:solidFill>
                <a:srgbClr val="3C78D8"/>
              </a:solidFill>
              <a:latin typeface="Sniglet"/>
              <a:ea typeface="Sniglet"/>
              <a:cs typeface="Sniglet"/>
              <a:sym typeface="Sniglet"/>
            </a:endParaRPr>
          </a:p>
        </p:txBody>
      </p:sp>
      <p:sp>
        <p:nvSpPr>
          <p:cNvPr id="1170" name="Shape 1170"/>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1" name="Shape 1171"/>
          <p:cNvSpPr txBox="1"/>
          <p:nvPr/>
        </p:nvSpPr>
        <p:spPr>
          <a:xfrm>
            <a:off x="4614425" y="3591975"/>
            <a:ext cx="4070700" cy="30000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€473</a:t>
            </a:r>
            <a:endParaRPr/>
          </a:p>
        </p:txBody>
      </p:sp>
      <p:pic>
        <p:nvPicPr>
          <p:cNvPr id="1172" name="Shape 1172"/>
          <p:cNvPicPr preferRelativeResize="0"/>
          <p:nvPr/>
        </p:nvPicPr>
        <p:blipFill>
          <a:blip r:embed="rId4">
            <a:alphaModFix/>
          </a:blip>
          <a:stretch>
            <a:fillRect/>
          </a:stretch>
        </p:blipFill>
        <p:spPr>
          <a:xfrm>
            <a:off x="1375125" y="2271775"/>
            <a:ext cx="2358800" cy="2358800"/>
          </a:xfrm>
          <a:prstGeom prst="rect">
            <a:avLst/>
          </a:prstGeom>
          <a:noFill/>
          <a:ln>
            <a:noFill/>
          </a:ln>
        </p:spPr>
      </p:pic>
      <p:pic>
        <p:nvPicPr>
          <p:cNvPr id="1173" name="Shape 1173"/>
          <p:cNvPicPr preferRelativeResize="0"/>
          <p:nvPr/>
        </p:nvPicPr>
        <p:blipFill>
          <a:blip r:embed="rId5">
            <a:alphaModFix/>
          </a:blip>
          <a:stretch>
            <a:fillRect/>
          </a:stretch>
        </p:blipFill>
        <p:spPr>
          <a:xfrm>
            <a:off x="5277925" y="2091687"/>
            <a:ext cx="2923626" cy="2923626"/>
          </a:xfrm>
          <a:prstGeom prst="rect">
            <a:avLst/>
          </a:prstGeom>
          <a:noFill/>
          <a:ln>
            <a:noFill/>
          </a:ln>
        </p:spPr>
      </p:pic>
      <p:sp>
        <p:nvSpPr>
          <p:cNvPr id="1174" name="Shape 1174"/>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29</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Shape 812" descr="C:\Users\ALVARO\Desktop\OTROTRY.PNG"/>
          <p:cNvPicPr preferRelativeResize="0"/>
          <p:nvPr/>
        </p:nvPicPr>
        <p:blipFill rotWithShape="1">
          <a:blip r:embed="rId3">
            <a:alphaModFix/>
          </a:blip>
          <a:srcRect/>
          <a:stretch/>
        </p:blipFill>
        <p:spPr>
          <a:xfrm>
            <a:off x="7423184" y="0"/>
            <a:ext cx="1720816" cy="6858000"/>
          </a:xfrm>
          <a:prstGeom prst="rect">
            <a:avLst/>
          </a:prstGeom>
          <a:noFill/>
          <a:ln>
            <a:noFill/>
          </a:ln>
        </p:spPr>
      </p:pic>
      <p:sp>
        <p:nvSpPr>
          <p:cNvPr id="813" name="Shape 813"/>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Our Path Today</a:t>
            </a:r>
            <a:endParaRPr sz="4800" b="0" i="0" u="none" strike="noStrike" cap="none">
              <a:solidFill>
                <a:srgbClr val="3C78D8"/>
              </a:solidFill>
              <a:latin typeface="Sniglet"/>
              <a:ea typeface="Sniglet"/>
              <a:cs typeface="Sniglet"/>
              <a:sym typeface="Sniglet"/>
            </a:endParaRPr>
          </a:p>
        </p:txBody>
      </p:sp>
      <p:sp>
        <p:nvSpPr>
          <p:cNvPr id="814" name="Shape 814"/>
          <p:cNvSpPr txBox="1">
            <a:spLocks noGrp="1"/>
          </p:cNvSpPr>
          <p:nvPr>
            <p:ph type="body" idx="1"/>
          </p:nvPr>
        </p:nvSpPr>
        <p:spPr>
          <a:xfrm>
            <a:off x="809628" y="1340768"/>
            <a:ext cx="6140400" cy="52806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3D4965"/>
              </a:buClr>
              <a:buSzPts val="3600"/>
              <a:buFont typeface="Dosis"/>
              <a:buChar char="✘"/>
            </a:pPr>
            <a:r>
              <a:rPr lang="en" sz="3600"/>
              <a:t>MVP &amp; Business Idea</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Team</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Viability</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Future Planification</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Marketing Plan &amp; Budget</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Conclusions</a:t>
            </a:r>
            <a:endParaRPr sz="3600"/>
          </a:p>
        </p:txBody>
      </p:sp>
      <p:sp>
        <p:nvSpPr>
          <p:cNvPr id="815" name="Shape 815"/>
          <p:cNvSpPr txBox="1"/>
          <p:nvPr/>
        </p:nvSpPr>
        <p:spPr>
          <a:xfrm>
            <a:off x="305572" y="6095732"/>
            <a:ext cx="504056"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a:t>
            </a:r>
            <a:endParaRPr sz="4000" b="0" i="0" u="none" strike="noStrike" cap="none">
              <a:solidFill>
                <a:srgbClr val="3C78D8"/>
              </a:solidFill>
              <a:latin typeface="Sniglet"/>
              <a:ea typeface="Sniglet"/>
              <a:cs typeface="Sniglet"/>
              <a:sym typeface="Sniglet"/>
            </a:endParaRPr>
          </a:p>
        </p:txBody>
      </p:sp>
      <p:sp>
        <p:nvSpPr>
          <p:cNvPr id="816" name="Shape 816"/>
          <p:cNvSpPr/>
          <p:nvPr/>
        </p:nvSpPr>
        <p:spPr>
          <a:xfrm>
            <a:off x="4598899" y="4187723"/>
            <a:ext cx="3094283" cy="2485895"/>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Shape 117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80" name="Shape 1180"/>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Meetings</a:t>
            </a:r>
            <a:endParaRPr sz="4800" b="0" i="0" u="none" strike="noStrike" cap="none">
              <a:solidFill>
                <a:srgbClr val="3C78D8"/>
              </a:solidFill>
              <a:latin typeface="Sniglet"/>
              <a:ea typeface="Sniglet"/>
              <a:cs typeface="Sniglet"/>
              <a:sym typeface="Sniglet"/>
            </a:endParaRPr>
          </a:p>
        </p:txBody>
      </p:sp>
      <p:sp>
        <p:nvSpPr>
          <p:cNvPr id="1181" name="Shape 118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2" name="Shape 118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3" name="Shape 118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4" name="Shape 1184"/>
          <p:cNvSpPr txBox="1"/>
          <p:nvPr/>
        </p:nvSpPr>
        <p:spPr>
          <a:xfrm>
            <a:off x="2797950" y="570440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4400">
              <a:solidFill>
                <a:srgbClr val="3C78D8"/>
              </a:solidFill>
              <a:latin typeface="Sniglet"/>
              <a:ea typeface="Sniglet"/>
              <a:cs typeface="Sniglet"/>
              <a:sym typeface="Sniglet"/>
            </a:endParaRPr>
          </a:p>
        </p:txBody>
      </p:sp>
      <p:sp>
        <p:nvSpPr>
          <p:cNvPr id="1185" name="Shape 1185"/>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6" name="Shape 1186"/>
          <p:cNvSpPr txBox="1"/>
          <p:nvPr/>
        </p:nvSpPr>
        <p:spPr>
          <a:xfrm>
            <a:off x="930875" y="4915600"/>
            <a:ext cx="76179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a:solidFill>
                  <a:srgbClr val="3C78D8"/>
                </a:solidFill>
                <a:latin typeface="Sniglet"/>
                <a:ea typeface="Sniglet"/>
                <a:cs typeface="Sniglet"/>
                <a:sym typeface="Sniglet"/>
              </a:rPr>
              <a:t>Marketing Meetings: €160</a:t>
            </a:r>
            <a:endParaRPr/>
          </a:p>
        </p:txBody>
      </p:sp>
      <p:sp>
        <p:nvSpPr>
          <p:cNvPr id="1187" name="Shape 1187"/>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30</a:t>
            </a:r>
            <a:endParaRPr sz="4000" b="0" i="0" u="none" strike="noStrike" cap="none">
              <a:solidFill>
                <a:srgbClr val="3C78D8"/>
              </a:solidFill>
              <a:latin typeface="Sniglet"/>
              <a:ea typeface="Sniglet"/>
              <a:cs typeface="Sniglet"/>
              <a:sym typeface="Sniglet"/>
            </a:endParaRPr>
          </a:p>
        </p:txBody>
      </p:sp>
      <p:pic>
        <p:nvPicPr>
          <p:cNvPr id="1188" name="Shape 1188"/>
          <p:cNvPicPr preferRelativeResize="0"/>
          <p:nvPr/>
        </p:nvPicPr>
        <p:blipFill>
          <a:blip r:embed="rId4">
            <a:alphaModFix/>
          </a:blip>
          <a:stretch>
            <a:fillRect/>
          </a:stretch>
        </p:blipFill>
        <p:spPr>
          <a:xfrm>
            <a:off x="2510275" y="1523976"/>
            <a:ext cx="3677400" cy="367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Shape 119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94" name="Shape 1194"/>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Promo</a:t>
            </a:r>
            <a:endParaRPr sz="4800" b="0" i="0" u="none" strike="noStrike" cap="none">
              <a:solidFill>
                <a:srgbClr val="3C78D8"/>
              </a:solidFill>
              <a:latin typeface="Sniglet"/>
              <a:ea typeface="Sniglet"/>
              <a:cs typeface="Sniglet"/>
              <a:sym typeface="Sniglet"/>
            </a:endParaRPr>
          </a:p>
        </p:txBody>
      </p:sp>
      <p:sp>
        <p:nvSpPr>
          <p:cNvPr id="1195" name="Shape 119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6" name="Shape 119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7" name="Shape 119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8" name="Shape 1198"/>
          <p:cNvSpPr txBox="1"/>
          <p:nvPr/>
        </p:nvSpPr>
        <p:spPr>
          <a:xfrm>
            <a:off x="2497638" y="5188900"/>
            <a:ext cx="41487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5200">
                <a:solidFill>
                  <a:srgbClr val="3C78D8"/>
                </a:solidFill>
                <a:latin typeface="Sniglet"/>
                <a:ea typeface="Sniglet"/>
                <a:cs typeface="Sniglet"/>
                <a:sym typeface="Sniglet"/>
              </a:rPr>
              <a:t>Promo: €560</a:t>
            </a:r>
            <a:endParaRPr sz="5200">
              <a:solidFill>
                <a:srgbClr val="3C78D8"/>
              </a:solidFill>
              <a:latin typeface="Sniglet"/>
              <a:ea typeface="Sniglet"/>
              <a:cs typeface="Sniglet"/>
              <a:sym typeface="Sniglet"/>
            </a:endParaRPr>
          </a:p>
        </p:txBody>
      </p:sp>
      <p:sp>
        <p:nvSpPr>
          <p:cNvPr id="1199" name="Shape 1199"/>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0" name="Shape 1200"/>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31</a:t>
            </a:r>
            <a:endParaRPr sz="4000" b="0" i="0" u="none" strike="noStrike" cap="none">
              <a:solidFill>
                <a:srgbClr val="3C78D8"/>
              </a:solidFill>
              <a:latin typeface="Sniglet"/>
              <a:ea typeface="Sniglet"/>
              <a:cs typeface="Sniglet"/>
              <a:sym typeface="Sniglet"/>
            </a:endParaRPr>
          </a:p>
        </p:txBody>
      </p:sp>
      <p:pic>
        <p:nvPicPr>
          <p:cNvPr id="1201" name="Shape 1201"/>
          <p:cNvPicPr preferRelativeResize="0"/>
          <p:nvPr/>
        </p:nvPicPr>
        <p:blipFill>
          <a:blip r:embed="rId4">
            <a:alphaModFix/>
          </a:blip>
          <a:stretch>
            <a:fillRect/>
          </a:stretch>
        </p:blipFill>
        <p:spPr>
          <a:xfrm>
            <a:off x="2081325" y="1003825"/>
            <a:ext cx="4565025" cy="456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Shape 120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07" name="Shape 1207"/>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Posible financing</a:t>
            </a:r>
            <a:endParaRPr sz="4800"/>
          </a:p>
        </p:txBody>
      </p:sp>
      <p:sp>
        <p:nvSpPr>
          <p:cNvPr id="1208" name="Shape 120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9" name="Shape 120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0" name="Shape 1210"/>
          <p:cNvSpPr txBox="1"/>
          <p:nvPr/>
        </p:nvSpPr>
        <p:spPr>
          <a:xfrm>
            <a:off x="360751" y="6074850"/>
            <a:ext cx="9333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32</a:t>
            </a:r>
            <a:endParaRPr sz="4000" b="0" i="0" u="none" strike="noStrike" cap="none">
              <a:solidFill>
                <a:srgbClr val="3C78D8"/>
              </a:solidFill>
              <a:latin typeface="Sniglet"/>
              <a:ea typeface="Sniglet"/>
              <a:cs typeface="Sniglet"/>
              <a:sym typeface="Sniglet"/>
            </a:endParaRPr>
          </a:p>
        </p:txBody>
      </p:sp>
      <p:sp>
        <p:nvSpPr>
          <p:cNvPr id="1211" name="Shape 121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Shape 1212"/>
          <p:cNvSpPr txBox="1"/>
          <p:nvPr/>
        </p:nvSpPr>
        <p:spPr>
          <a:xfrm>
            <a:off x="142275" y="4078150"/>
            <a:ext cx="35019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Family, Friends &amp; Fools</a:t>
            </a:r>
            <a:endParaRPr sz="3600">
              <a:solidFill>
                <a:srgbClr val="3C78D8"/>
              </a:solidFill>
              <a:latin typeface="Sniglet"/>
              <a:ea typeface="Sniglet"/>
              <a:cs typeface="Sniglet"/>
              <a:sym typeface="Sniglet"/>
            </a:endParaRPr>
          </a:p>
        </p:txBody>
      </p:sp>
      <p:pic>
        <p:nvPicPr>
          <p:cNvPr id="1213" name="Shape 1213"/>
          <p:cNvPicPr preferRelativeResize="0"/>
          <p:nvPr/>
        </p:nvPicPr>
        <p:blipFill>
          <a:blip r:embed="rId4">
            <a:alphaModFix/>
          </a:blip>
          <a:stretch>
            <a:fillRect/>
          </a:stretch>
        </p:blipFill>
        <p:spPr>
          <a:xfrm>
            <a:off x="701125" y="1472375"/>
            <a:ext cx="1219200" cy="1123950"/>
          </a:xfrm>
          <a:prstGeom prst="rect">
            <a:avLst/>
          </a:prstGeom>
          <a:noFill/>
          <a:ln>
            <a:noFill/>
          </a:ln>
        </p:spPr>
      </p:pic>
      <p:pic>
        <p:nvPicPr>
          <p:cNvPr id="1214" name="Shape 1214"/>
          <p:cNvPicPr preferRelativeResize="0"/>
          <p:nvPr/>
        </p:nvPicPr>
        <p:blipFill>
          <a:blip r:embed="rId5">
            <a:alphaModFix/>
          </a:blip>
          <a:stretch>
            <a:fillRect/>
          </a:stretch>
        </p:blipFill>
        <p:spPr>
          <a:xfrm>
            <a:off x="2327600" y="1738632"/>
            <a:ext cx="682800" cy="850493"/>
          </a:xfrm>
          <a:prstGeom prst="rect">
            <a:avLst/>
          </a:prstGeom>
          <a:noFill/>
          <a:ln>
            <a:noFill/>
          </a:ln>
        </p:spPr>
      </p:pic>
      <p:pic>
        <p:nvPicPr>
          <p:cNvPr id="1215" name="Shape 1215"/>
          <p:cNvPicPr preferRelativeResize="0"/>
          <p:nvPr/>
        </p:nvPicPr>
        <p:blipFill>
          <a:blip r:embed="rId6">
            <a:alphaModFix/>
          </a:blip>
          <a:stretch>
            <a:fillRect/>
          </a:stretch>
        </p:blipFill>
        <p:spPr>
          <a:xfrm rot="1225812">
            <a:off x="2415800" y="1391825"/>
            <a:ext cx="616400" cy="616400"/>
          </a:xfrm>
          <a:prstGeom prst="rect">
            <a:avLst/>
          </a:prstGeom>
          <a:noFill/>
          <a:ln>
            <a:noFill/>
          </a:ln>
        </p:spPr>
      </p:pic>
      <p:pic>
        <p:nvPicPr>
          <p:cNvPr id="1216" name="Shape 1216"/>
          <p:cNvPicPr preferRelativeResize="0"/>
          <p:nvPr/>
        </p:nvPicPr>
        <p:blipFill>
          <a:blip r:embed="rId7">
            <a:alphaModFix/>
          </a:blip>
          <a:stretch>
            <a:fillRect/>
          </a:stretch>
        </p:blipFill>
        <p:spPr>
          <a:xfrm>
            <a:off x="5912176" y="1700623"/>
            <a:ext cx="2389408" cy="2301323"/>
          </a:xfrm>
          <a:prstGeom prst="rect">
            <a:avLst/>
          </a:prstGeom>
          <a:noFill/>
          <a:ln>
            <a:noFill/>
          </a:ln>
        </p:spPr>
      </p:pic>
      <p:sp>
        <p:nvSpPr>
          <p:cNvPr id="1217" name="Shape 1217"/>
          <p:cNvSpPr txBox="1"/>
          <p:nvPr/>
        </p:nvSpPr>
        <p:spPr>
          <a:xfrm>
            <a:off x="6246468" y="3964575"/>
            <a:ext cx="17208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Banks</a:t>
            </a:r>
            <a:endParaRPr sz="3600">
              <a:solidFill>
                <a:srgbClr val="3C78D8"/>
              </a:solidFill>
              <a:latin typeface="Sniglet"/>
              <a:ea typeface="Sniglet"/>
              <a:cs typeface="Sniglet"/>
              <a:sym typeface="Sniglet"/>
            </a:endParaRPr>
          </a:p>
        </p:txBody>
      </p:sp>
      <p:sp>
        <p:nvSpPr>
          <p:cNvPr id="1218" name="Shape 1218"/>
          <p:cNvSpPr txBox="1"/>
          <p:nvPr/>
        </p:nvSpPr>
        <p:spPr>
          <a:xfrm>
            <a:off x="4000350" y="5973625"/>
            <a:ext cx="11433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Own</a:t>
            </a:r>
            <a:endParaRPr sz="3600">
              <a:solidFill>
                <a:srgbClr val="3C78D8"/>
              </a:solidFill>
              <a:latin typeface="Sniglet"/>
              <a:ea typeface="Sniglet"/>
              <a:cs typeface="Sniglet"/>
              <a:sym typeface="Sniglet"/>
            </a:endParaRPr>
          </a:p>
        </p:txBody>
      </p:sp>
      <p:pic>
        <p:nvPicPr>
          <p:cNvPr id="1219" name="Shape 1219"/>
          <p:cNvPicPr preferRelativeResize="0"/>
          <p:nvPr/>
        </p:nvPicPr>
        <p:blipFill>
          <a:blip r:embed="rId8">
            <a:alphaModFix/>
          </a:blip>
          <a:stretch>
            <a:fillRect/>
          </a:stretch>
        </p:blipFill>
        <p:spPr>
          <a:xfrm>
            <a:off x="1171175" y="2669713"/>
            <a:ext cx="1613276" cy="1327850"/>
          </a:xfrm>
          <a:prstGeom prst="rect">
            <a:avLst/>
          </a:prstGeom>
          <a:noFill/>
          <a:ln>
            <a:noFill/>
          </a:ln>
        </p:spPr>
      </p:pic>
      <p:pic>
        <p:nvPicPr>
          <p:cNvPr id="1220" name="Shape 1220"/>
          <p:cNvPicPr preferRelativeResize="0"/>
          <p:nvPr/>
        </p:nvPicPr>
        <p:blipFill>
          <a:blip r:embed="rId9">
            <a:alphaModFix/>
          </a:blip>
          <a:stretch>
            <a:fillRect/>
          </a:stretch>
        </p:blipFill>
        <p:spPr>
          <a:xfrm>
            <a:off x="2949901" y="3455270"/>
            <a:ext cx="3296576" cy="33016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pic>
        <p:nvPicPr>
          <p:cNvPr id="1225" name="Shape 122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26" name="Shape 1226"/>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Bank financing</a:t>
            </a:r>
            <a:endParaRPr sz="4800"/>
          </a:p>
        </p:txBody>
      </p:sp>
      <p:sp>
        <p:nvSpPr>
          <p:cNvPr id="1227" name="Shape 122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8" name="Shape 122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9" name="Shape 1229"/>
          <p:cNvSpPr txBox="1"/>
          <p:nvPr/>
        </p:nvSpPr>
        <p:spPr>
          <a:xfrm>
            <a:off x="360751" y="6074850"/>
            <a:ext cx="777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33</a:t>
            </a:r>
            <a:endParaRPr sz="4000" b="0" i="0" u="none" strike="noStrike" cap="none">
              <a:solidFill>
                <a:srgbClr val="3C78D8"/>
              </a:solidFill>
              <a:latin typeface="Sniglet"/>
              <a:ea typeface="Sniglet"/>
              <a:cs typeface="Sniglet"/>
              <a:sym typeface="Sniglet"/>
            </a:endParaRPr>
          </a:p>
        </p:txBody>
      </p:sp>
      <p:sp>
        <p:nvSpPr>
          <p:cNvPr id="1230" name="Shape 123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31" name="Shape 1231"/>
          <p:cNvPicPr preferRelativeResize="0"/>
          <p:nvPr/>
        </p:nvPicPr>
        <p:blipFill>
          <a:blip r:embed="rId4">
            <a:alphaModFix/>
          </a:blip>
          <a:stretch>
            <a:fillRect/>
          </a:stretch>
        </p:blipFill>
        <p:spPr>
          <a:xfrm>
            <a:off x="773656" y="3240212"/>
            <a:ext cx="1412106" cy="1143300"/>
          </a:xfrm>
          <a:prstGeom prst="rect">
            <a:avLst/>
          </a:prstGeom>
          <a:noFill/>
          <a:ln>
            <a:noFill/>
          </a:ln>
        </p:spPr>
      </p:pic>
      <p:pic>
        <p:nvPicPr>
          <p:cNvPr id="1232" name="Shape 1232"/>
          <p:cNvPicPr preferRelativeResize="0"/>
          <p:nvPr/>
        </p:nvPicPr>
        <p:blipFill>
          <a:blip r:embed="rId5">
            <a:alphaModFix/>
          </a:blip>
          <a:stretch>
            <a:fillRect/>
          </a:stretch>
        </p:blipFill>
        <p:spPr>
          <a:xfrm>
            <a:off x="836789" y="1640550"/>
            <a:ext cx="1285875" cy="1314450"/>
          </a:xfrm>
          <a:prstGeom prst="rect">
            <a:avLst/>
          </a:prstGeom>
          <a:noFill/>
          <a:ln>
            <a:noFill/>
          </a:ln>
        </p:spPr>
      </p:pic>
      <p:sp>
        <p:nvSpPr>
          <p:cNvPr id="1233" name="Shape 1233"/>
          <p:cNvSpPr txBox="1"/>
          <p:nvPr/>
        </p:nvSpPr>
        <p:spPr>
          <a:xfrm>
            <a:off x="2555675" y="4980125"/>
            <a:ext cx="2016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Sabadell </a:t>
            </a:r>
            <a:endParaRPr sz="3600">
              <a:solidFill>
                <a:srgbClr val="3C78D8"/>
              </a:solidFill>
              <a:latin typeface="Sniglet"/>
              <a:ea typeface="Sniglet"/>
              <a:cs typeface="Sniglet"/>
              <a:sym typeface="Sniglet"/>
            </a:endParaRPr>
          </a:p>
        </p:txBody>
      </p:sp>
      <p:sp>
        <p:nvSpPr>
          <p:cNvPr id="1234" name="Shape 1234"/>
          <p:cNvSpPr txBox="1"/>
          <p:nvPr/>
        </p:nvSpPr>
        <p:spPr>
          <a:xfrm>
            <a:off x="2555675" y="1906125"/>
            <a:ext cx="19128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Monedo</a:t>
            </a:r>
            <a:endParaRPr sz="3600">
              <a:solidFill>
                <a:srgbClr val="3C78D8"/>
              </a:solidFill>
              <a:latin typeface="Sniglet"/>
              <a:ea typeface="Sniglet"/>
              <a:cs typeface="Sniglet"/>
              <a:sym typeface="Sniglet"/>
            </a:endParaRPr>
          </a:p>
        </p:txBody>
      </p:sp>
      <p:sp>
        <p:nvSpPr>
          <p:cNvPr id="1235" name="Shape 1235"/>
          <p:cNvSpPr txBox="1"/>
          <p:nvPr/>
        </p:nvSpPr>
        <p:spPr>
          <a:xfrm>
            <a:off x="2555650" y="3335388"/>
            <a:ext cx="19128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Caixa </a:t>
            </a:r>
            <a:endParaRPr sz="3600">
              <a:solidFill>
                <a:srgbClr val="3C78D8"/>
              </a:solidFill>
              <a:latin typeface="Sniglet"/>
              <a:ea typeface="Sniglet"/>
              <a:cs typeface="Sniglet"/>
              <a:sym typeface="Sniglet"/>
            </a:endParaRPr>
          </a:p>
        </p:txBody>
      </p:sp>
      <p:pic>
        <p:nvPicPr>
          <p:cNvPr id="1236" name="Shape 1236"/>
          <p:cNvPicPr preferRelativeResize="0"/>
          <p:nvPr/>
        </p:nvPicPr>
        <p:blipFill>
          <a:blip r:embed="rId6">
            <a:alphaModFix/>
          </a:blip>
          <a:stretch>
            <a:fillRect/>
          </a:stretch>
        </p:blipFill>
        <p:spPr>
          <a:xfrm>
            <a:off x="899900" y="4668716"/>
            <a:ext cx="1285875" cy="1406122"/>
          </a:xfrm>
          <a:prstGeom prst="rect">
            <a:avLst/>
          </a:prstGeom>
          <a:noFill/>
          <a:ln>
            <a:noFill/>
          </a:ln>
        </p:spPr>
      </p:pic>
      <p:sp>
        <p:nvSpPr>
          <p:cNvPr id="1237" name="Shape 1237"/>
          <p:cNvSpPr txBox="1"/>
          <p:nvPr/>
        </p:nvSpPr>
        <p:spPr>
          <a:xfrm>
            <a:off x="4778125" y="1906125"/>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38" name="Shape 1238"/>
          <p:cNvSpPr txBox="1"/>
          <p:nvPr/>
        </p:nvSpPr>
        <p:spPr>
          <a:xfrm>
            <a:off x="5596525" y="1906125"/>
            <a:ext cx="2069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€5.000</a:t>
            </a:r>
            <a:endParaRPr sz="3600">
              <a:solidFill>
                <a:srgbClr val="3C78D8"/>
              </a:solidFill>
              <a:latin typeface="Sniglet"/>
              <a:ea typeface="Sniglet"/>
              <a:cs typeface="Sniglet"/>
              <a:sym typeface="Sniglet"/>
            </a:endParaRPr>
          </a:p>
        </p:txBody>
      </p:sp>
      <p:sp>
        <p:nvSpPr>
          <p:cNvPr id="1239" name="Shape 1239"/>
          <p:cNvSpPr txBox="1"/>
          <p:nvPr/>
        </p:nvSpPr>
        <p:spPr>
          <a:xfrm>
            <a:off x="4776375" y="4980163"/>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40" name="Shape 1240"/>
          <p:cNvSpPr txBox="1"/>
          <p:nvPr/>
        </p:nvSpPr>
        <p:spPr>
          <a:xfrm>
            <a:off x="4770650" y="3391425"/>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41" name="Shape 1241"/>
          <p:cNvSpPr txBox="1"/>
          <p:nvPr/>
        </p:nvSpPr>
        <p:spPr>
          <a:xfrm>
            <a:off x="5507725" y="4980175"/>
            <a:ext cx="2247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€100.000</a:t>
            </a:r>
            <a:endParaRPr sz="3600">
              <a:solidFill>
                <a:srgbClr val="3C78D8"/>
              </a:solidFill>
              <a:latin typeface="Sniglet"/>
              <a:ea typeface="Sniglet"/>
              <a:cs typeface="Sniglet"/>
              <a:sym typeface="Sniglet"/>
            </a:endParaRPr>
          </a:p>
        </p:txBody>
      </p:sp>
      <p:sp>
        <p:nvSpPr>
          <p:cNvPr id="1242" name="Shape 1242"/>
          <p:cNvSpPr txBox="1"/>
          <p:nvPr/>
        </p:nvSpPr>
        <p:spPr>
          <a:xfrm>
            <a:off x="5685325" y="3391438"/>
            <a:ext cx="2069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€9.600</a:t>
            </a:r>
            <a:endParaRPr sz="3600">
              <a:solidFill>
                <a:srgbClr val="3C78D8"/>
              </a:solidFill>
              <a:latin typeface="Sniglet"/>
              <a:ea typeface="Sniglet"/>
              <a:cs typeface="Sniglet"/>
              <a:sym typeface="Snigle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Shape 124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48" name="Shape 1248"/>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Estimate</a:t>
            </a:r>
            <a:endParaRPr sz="4800"/>
          </a:p>
        </p:txBody>
      </p:sp>
      <p:sp>
        <p:nvSpPr>
          <p:cNvPr id="1249" name="Shape 124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0" name="Shape 125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1" name="Shape 1251"/>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34</a:t>
            </a:r>
            <a:endParaRPr sz="4000" b="0" i="0" u="none" strike="noStrike" cap="none">
              <a:solidFill>
                <a:srgbClr val="3C78D8"/>
              </a:solidFill>
              <a:latin typeface="Sniglet"/>
              <a:ea typeface="Sniglet"/>
              <a:cs typeface="Sniglet"/>
              <a:sym typeface="Sniglet"/>
            </a:endParaRPr>
          </a:p>
        </p:txBody>
      </p:sp>
      <p:sp>
        <p:nvSpPr>
          <p:cNvPr id="1252" name="Shape 125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53" name="Shape 1253"/>
          <p:cNvPicPr preferRelativeResize="0"/>
          <p:nvPr/>
        </p:nvPicPr>
        <p:blipFill>
          <a:blip r:embed="rId4">
            <a:alphaModFix/>
          </a:blip>
          <a:stretch>
            <a:fillRect/>
          </a:stretch>
        </p:blipFill>
        <p:spPr>
          <a:xfrm>
            <a:off x="0" y="1456025"/>
            <a:ext cx="9144002" cy="46783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Conclusions</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pic>
        <p:nvPicPr>
          <p:cNvPr id="1263" name="Shape 126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64" name="Shape 1264"/>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Conclusions  </a:t>
            </a:r>
            <a:endParaRPr sz="4800" b="0" i="0" u="none" strike="noStrike" cap="none">
              <a:solidFill>
                <a:srgbClr val="3C78D8"/>
              </a:solidFill>
              <a:latin typeface="Sniglet"/>
              <a:ea typeface="Sniglet"/>
              <a:cs typeface="Sniglet"/>
              <a:sym typeface="Sniglet"/>
            </a:endParaRPr>
          </a:p>
        </p:txBody>
      </p:sp>
      <p:sp>
        <p:nvSpPr>
          <p:cNvPr id="1265" name="Shape 126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6" name="Shape 126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7" name="Shape 1267"/>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36</a:t>
            </a:r>
            <a:endParaRPr sz="4000" b="0" i="0" u="none" strike="noStrike" cap="none">
              <a:solidFill>
                <a:srgbClr val="3C78D8"/>
              </a:solidFill>
              <a:latin typeface="Sniglet"/>
              <a:ea typeface="Sniglet"/>
              <a:cs typeface="Sniglet"/>
              <a:sym typeface="Sniglet"/>
            </a:endParaRPr>
          </a:p>
        </p:txBody>
      </p:sp>
      <p:sp>
        <p:nvSpPr>
          <p:cNvPr id="1268" name="Shape 12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69" name="Shape 1269"/>
          <p:cNvPicPr preferRelativeResize="0"/>
          <p:nvPr/>
        </p:nvPicPr>
        <p:blipFill>
          <a:blip r:embed="rId4">
            <a:alphaModFix/>
          </a:blip>
          <a:stretch>
            <a:fillRect/>
          </a:stretch>
        </p:blipFill>
        <p:spPr>
          <a:xfrm>
            <a:off x="595525" y="1595725"/>
            <a:ext cx="7965775" cy="4555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Shape 1274"/>
          <p:cNvSpPr txBox="1">
            <a:spLocks noGrp="1"/>
          </p:cNvSpPr>
          <p:nvPr>
            <p:ph type="ctrTitle" idx="4294967295"/>
          </p:nvPr>
        </p:nvSpPr>
        <p:spPr>
          <a:xfrm>
            <a:off x="2699792" y="1796819"/>
            <a:ext cx="3816424" cy="154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6600" b="0" i="0" u="none" strike="noStrike" cap="none">
                <a:solidFill>
                  <a:srgbClr val="3C78D8"/>
                </a:solidFill>
                <a:latin typeface="Sniglet"/>
                <a:ea typeface="Sniglet"/>
                <a:cs typeface="Sniglet"/>
                <a:sym typeface="Sniglet"/>
              </a:rPr>
              <a:t>THANKS!</a:t>
            </a:r>
            <a:endParaRPr sz="6600" b="0" i="0" u="none" strike="noStrike" cap="none">
              <a:solidFill>
                <a:srgbClr val="3C78D8"/>
              </a:solidFill>
              <a:latin typeface="Sniglet"/>
              <a:ea typeface="Sniglet"/>
              <a:cs typeface="Sniglet"/>
              <a:sym typeface="Sniglet"/>
            </a:endParaRPr>
          </a:p>
        </p:txBody>
      </p:sp>
      <p:sp>
        <p:nvSpPr>
          <p:cNvPr id="1275" name="Shape 1275"/>
          <p:cNvSpPr txBox="1">
            <a:spLocks noGrp="1"/>
          </p:cNvSpPr>
          <p:nvPr>
            <p:ph type="body" idx="4294967295"/>
          </p:nvPr>
        </p:nvSpPr>
        <p:spPr>
          <a:xfrm>
            <a:off x="2771800" y="3140968"/>
            <a:ext cx="5544616" cy="3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D4965"/>
              </a:buClr>
              <a:buSzPts val="2600"/>
              <a:buFont typeface="Dosis"/>
              <a:buNone/>
            </a:pPr>
            <a:r>
              <a:rPr lang="en" sz="4200" b="0" i="0" u="none" strike="noStrike" cap="none">
                <a:solidFill>
                  <a:srgbClr val="3D4965"/>
                </a:solidFill>
                <a:latin typeface="Dosis"/>
                <a:ea typeface="Dosis"/>
                <a:cs typeface="Dosis"/>
                <a:sym typeface="Dosis"/>
              </a:rPr>
              <a:t>You can find me at</a:t>
            </a:r>
            <a:endParaRPr sz="4200" b="0" i="0" u="none" strike="noStrike" cap="none">
              <a:solidFill>
                <a:srgbClr val="3D4965"/>
              </a:solidFill>
              <a:latin typeface="Dosis"/>
              <a:ea typeface="Dosis"/>
              <a:cs typeface="Dosis"/>
              <a:sym typeface="Dosis"/>
            </a:endParaRPr>
          </a:p>
          <a:p>
            <a:pPr marL="457200" marR="0" lvl="0" indent="-355600" algn="l" rtl="0">
              <a:lnSpc>
                <a:spcPct val="100000"/>
              </a:lnSpc>
              <a:spcBef>
                <a:spcPts val="0"/>
              </a:spcBef>
              <a:spcAft>
                <a:spcPts val="0"/>
              </a:spcAft>
              <a:buClr>
                <a:srgbClr val="3D4965"/>
              </a:buClr>
              <a:buSzPts val="2000"/>
              <a:buFont typeface="Dosis"/>
              <a:buChar char="✘"/>
            </a:pPr>
            <a:r>
              <a:rPr lang="en" sz="4200" b="0" i="0" u="none" strike="noStrike" cap="none">
                <a:solidFill>
                  <a:srgbClr val="3D4965"/>
                </a:solidFill>
                <a:latin typeface="Dosis"/>
                <a:ea typeface="Dosis"/>
                <a:cs typeface="Dosis"/>
                <a:sym typeface="Dosis"/>
              </a:rPr>
              <a:t>alvdomnun@alum.us.es</a:t>
            </a:r>
            <a:endParaRPr sz="4200" b="0" i="0" u="none" strike="noStrike" cap="none">
              <a:solidFill>
                <a:srgbClr val="3D4965"/>
              </a:solidFill>
              <a:latin typeface="Dosis"/>
              <a:ea typeface="Dosis"/>
              <a:cs typeface="Dosis"/>
              <a:sym typeface="Dosis"/>
            </a:endParaRPr>
          </a:p>
        </p:txBody>
      </p:sp>
      <p:sp>
        <p:nvSpPr>
          <p:cNvPr id="1276" name="Shape 1276"/>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C78D8"/>
              </a:solidFill>
              <a:latin typeface="Arial"/>
              <a:ea typeface="Arial"/>
              <a:cs typeface="Arial"/>
              <a:sym typeface="Arial"/>
            </a:endParaRPr>
          </a:p>
        </p:txBody>
      </p:sp>
      <p:sp>
        <p:nvSpPr>
          <p:cNvPr id="1277" name="Shape 1277"/>
          <p:cNvSpPr txBox="1"/>
          <p:nvPr/>
        </p:nvSpPr>
        <p:spPr>
          <a:xfrm>
            <a:off x="360746" y="6074840"/>
            <a:ext cx="826878"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37</a:t>
            </a:r>
            <a:endParaRPr sz="4000" b="0" i="0" u="none" strike="noStrike" cap="none">
              <a:solidFill>
                <a:srgbClr val="3C78D8"/>
              </a:solidFill>
              <a:latin typeface="Sniglet"/>
              <a:ea typeface="Sniglet"/>
              <a:cs typeface="Sniglet"/>
              <a:sym typeface="Sniglet"/>
            </a:endParaRPr>
          </a:p>
        </p:txBody>
      </p:sp>
      <p:pic>
        <p:nvPicPr>
          <p:cNvPr id="1278" name="Shape 1278"/>
          <p:cNvPicPr preferRelativeResize="0"/>
          <p:nvPr/>
        </p:nvPicPr>
        <p:blipFill rotWithShape="1">
          <a:blip r:embed="rId3">
            <a:alphaModFix/>
          </a:blip>
          <a:srcRect/>
          <a:stretch/>
        </p:blipFill>
        <p:spPr>
          <a:xfrm>
            <a:off x="1187624" y="3117532"/>
            <a:ext cx="2171700" cy="260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ctrTitle"/>
          </p:nvPr>
        </p:nvSpPr>
        <p:spPr>
          <a:xfrm>
            <a:off x="2040325" y="1927725"/>
            <a:ext cx="6708000" cy="33492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            MVP &amp; </a:t>
            </a:r>
            <a:endParaRPr sz="6000"/>
          </a:p>
          <a:p>
            <a:pPr marL="0" marR="0" lvl="0" indent="0" rtl="0">
              <a:lnSpc>
                <a:spcPct val="100000"/>
              </a:lnSpc>
              <a:spcBef>
                <a:spcPts val="0"/>
              </a:spcBef>
              <a:spcAft>
                <a:spcPts val="0"/>
              </a:spcAft>
              <a:buClr>
                <a:srgbClr val="3C78D8"/>
              </a:buClr>
              <a:buSzPts val="3700"/>
              <a:buFont typeface="Sniglet"/>
              <a:buNone/>
            </a:pPr>
            <a:r>
              <a:rPr lang="en" sz="6000"/>
              <a:t>Business Idea</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MVP</a:t>
            </a:r>
            <a:endParaRPr sz="4800"/>
          </a:p>
        </p:txBody>
      </p:sp>
      <p:sp>
        <p:nvSpPr>
          <p:cNvPr id="827" name="Shape 827"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Shape 828" descr="Resultado de imagen de Angular"/>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9" name="Shape 829" descr="Resultado de imagen de Angular"/>
          <p:cNvSpPr/>
          <p:nvPr/>
        </p:nvSpPr>
        <p:spPr>
          <a:xfrm>
            <a:off x="460375" y="2137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0" name="Shape 830"/>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5</a:t>
            </a:r>
            <a:endParaRPr sz="4000">
              <a:solidFill>
                <a:srgbClr val="3C78D8"/>
              </a:solidFill>
              <a:latin typeface="Sniglet"/>
              <a:ea typeface="Sniglet"/>
              <a:cs typeface="Sniglet"/>
              <a:sym typeface="Sniglet"/>
            </a:endParaRPr>
          </a:p>
        </p:txBody>
      </p:sp>
      <p:pic>
        <p:nvPicPr>
          <p:cNvPr id="831" name="Shape 83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32" name="Shape 832"/>
          <p:cNvSpPr txBox="1"/>
          <p:nvPr/>
        </p:nvSpPr>
        <p:spPr>
          <a:xfrm>
            <a:off x="5169967" y="50557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833" name="Shape 833"/>
          <p:cNvPicPr preferRelativeResize="0"/>
          <p:nvPr/>
        </p:nvPicPr>
        <p:blipFill rotWithShape="1">
          <a:blip r:embed="rId4">
            <a:alphaModFix/>
          </a:blip>
          <a:srcRect/>
          <a:stretch/>
        </p:blipFill>
        <p:spPr>
          <a:xfrm>
            <a:off x="5498747" y="1500034"/>
            <a:ext cx="2209800" cy="2209800"/>
          </a:xfrm>
          <a:prstGeom prst="rect">
            <a:avLst/>
          </a:prstGeom>
          <a:noFill/>
          <a:ln>
            <a:noFill/>
          </a:ln>
        </p:spPr>
      </p:pic>
      <p:pic>
        <p:nvPicPr>
          <p:cNvPr id="834" name="Shape 834" descr="Resultado de imagen de Interactive"/>
          <p:cNvPicPr preferRelativeResize="0"/>
          <p:nvPr/>
        </p:nvPicPr>
        <p:blipFill rotWithShape="1">
          <a:blip r:embed="rId5">
            <a:alphaModFix/>
          </a:blip>
          <a:srcRect/>
          <a:stretch/>
        </p:blipFill>
        <p:spPr>
          <a:xfrm>
            <a:off x="5724090" y="3327544"/>
            <a:ext cx="1837312" cy="1837312"/>
          </a:xfrm>
          <a:prstGeom prst="rect">
            <a:avLst/>
          </a:prstGeom>
          <a:noFill/>
          <a:ln>
            <a:noFill/>
          </a:ln>
        </p:spPr>
      </p:pic>
      <p:pic>
        <p:nvPicPr>
          <p:cNvPr id="835" name="Shape 835"/>
          <p:cNvPicPr preferRelativeResize="0"/>
          <p:nvPr/>
        </p:nvPicPr>
        <p:blipFill rotWithShape="1">
          <a:blip r:embed="rId6">
            <a:alphaModFix/>
          </a:blip>
          <a:srcRect/>
          <a:stretch/>
        </p:blipFill>
        <p:spPr>
          <a:xfrm>
            <a:off x="2007673" y="1325454"/>
            <a:ext cx="2079566" cy="2088231"/>
          </a:xfrm>
          <a:prstGeom prst="rect">
            <a:avLst/>
          </a:prstGeom>
          <a:noFill/>
          <a:ln>
            <a:noFill/>
          </a:ln>
        </p:spPr>
      </p:pic>
      <p:sp>
        <p:nvSpPr>
          <p:cNvPr id="836" name="Shape 836"/>
          <p:cNvSpPr txBox="1"/>
          <p:nvPr/>
        </p:nvSpPr>
        <p:spPr>
          <a:xfrm>
            <a:off x="1244463" y="2957207"/>
            <a:ext cx="35196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Transactions</a:t>
            </a:r>
            <a:endParaRPr/>
          </a:p>
        </p:txBody>
      </p:sp>
      <p:sp>
        <p:nvSpPr>
          <p:cNvPr id="837" name="Shape 837"/>
          <p:cNvSpPr txBox="1"/>
          <p:nvPr/>
        </p:nvSpPr>
        <p:spPr>
          <a:xfrm>
            <a:off x="1449834" y="5911671"/>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Licenses</a:t>
            </a:r>
            <a:endParaRPr/>
          </a:p>
        </p:txBody>
      </p:sp>
      <p:pic>
        <p:nvPicPr>
          <p:cNvPr id="838" name="Shape 838" descr="C:\Users\ALVARO\Desktop\índicecillo.png"/>
          <p:cNvPicPr preferRelativeResize="0"/>
          <p:nvPr/>
        </p:nvPicPr>
        <p:blipFill rotWithShape="1">
          <a:blip r:embed="rId7">
            <a:alphaModFix/>
          </a:blip>
          <a:srcRect/>
          <a:stretch/>
        </p:blipFill>
        <p:spPr>
          <a:xfrm>
            <a:off x="2055670" y="3668433"/>
            <a:ext cx="1897064" cy="24968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Shape 84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44" name="Shape 844"/>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a:t>
            </a:r>
            <a:endParaRPr sz="4800"/>
          </a:p>
        </p:txBody>
      </p:sp>
      <p:sp>
        <p:nvSpPr>
          <p:cNvPr id="845" name="Shape 845"/>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6</a:t>
            </a:r>
            <a:endParaRPr sz="4000" b="0" i="0" u="none" strike="noStrike" cap="none">
              <a:solidFill>
                <a:srgbClr val="3C78D8"/>
              </a:solidFill>
              <a:latin typeface="Sniglet"/>
              <a:ea typeface="Sniglet"/>
              <a:cs typeface="Sniglet"/>
              <a:sym typeface="Sniglet"/>
            </a:endParaRPr>
          </a:p>
        </p:txBody>
      </p:sp>
      <p:pic>
        <p:nvPicPr>
          <p:cNvPr id="846" name="Shape 846" descr="C:\Users\ALVARO\Desktop\school.png"/>
          <p:cNvPicPr preferRelativeResize="0"/>
          <p:nvPr/>
        </p:nvPicPr>
        <p:blipFill rotWithShape="1">
          <a:blip r:embed="rId4">
            <a:alphaModFix/>
          </a:blip>
          <a:srcRect/>
          <a:stretch/>
        </p:blipFill>
        <p:spPr>
          <a:xfrm>
            <a:off x="1636800" y="1443325"/>
            <a:ext cx="1720826" cy="1720826"/>
          </a:xfrm>
          <a:prstGeom prst="rect">
            <a:avLst/>
          </a:prstGeom>
          <a:noFill/>
          <a:ln>
            <a:noFill/>
          </a:ln>
        </p:spPr>
      </p:pic>
      <p:sp>
        <p:nvSpPr>
          <p:cNvPr id="847" name="Shape 847"/>
          <p:cNvSpPr txBox="1"/>
          <p:nvPr/>
        </p:nvSpPr>
        <p:spPr>
          <a:xfrm>
            <a:off x="1501790" y="2765520"/>
            <a:ext cx="61404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3600" b="0" i="0" u="none" strike="noStrike" cap="none">
                <a:solidFill>
                  <a:srgbClr val="3C78D8"/>
                </a:solidFill>
                <a:latin typeface="Sniglet"/>
                <a:ea typeface="Sniglet"/>
                <a:cs typeface="Sniglet"/>
                <a:sym typeface="Sniglet"/>
              </a:rPr>
              <a:t>Schools buy licenses</a:t>
            </a:r>
            <a:endParaRPr sz="3600" b="0" i="0" u="none" strike="noStrike" cap="none">
              <a:solidFill>
                <a:srgbClr val="3C78D8"/>
              </a:solidFill>
              <a:latin typeface="Sniglet"/>
              <a:ea typeface="Sniglet"/>
              <a:cs typeface="Sniglet"/>
              <a:sym typeface="Sniglet"/>
            </a:endParaRPr>
          </a:p>
        </p:txBody>
      </p:sp>
      <p:pic>
        <p:nvPicPr>
          <p:cNvPr id="848" name="Shape 848" descr="C:\Users\ALVARO\Desktop\índice.jpg"/>
          <p:cNvPicPr preferRelativeResize="0"/>
          <p:nvPr/>
        </p:nvPicPr>
        <p:blipFill rotWithShape="1">
          <a:blip r:embed="rId5">
            <a:alphaModFix/>
          </a:blip>
          <a:srcRect/>
          <a:stretch/>
        </p:blipFill>
        <p:spPr>
          <a:xfrm>
            <a:off x="6022051" y="1456936"/>
            <a:ext cx="1286100" cy="1693625"/>
          </a:xfrm>
          <a:prstGeom prst="rect">
            <a:avLst/>
          </a:prstGeom>
          <a:noFill/>
          <a:ln>
            <a:noFill/>
          </a:ln>
        </p:spPr>
      </p:pic>
      <p:pic>
        <p:nvPicPr>
          <p:cNvPr id="849" name="Shape 849" descr="C:\Users\ALVARO\Desktop\Row.png"/>
          <p:cNvPicPr preferRelativeResize="0"/>
          <p:nvPr/>
        </p:nvPicPr>
        <p:blipFill rotWithShape="1">
          <a:blip r:embed="rId6">
            <a:alphaModFix/>
          </a:blip>
          <a:srcRect/>
          <a:stretch/>
        </p:blipFill>
        <p:spPr>
          <a:xfrm>
            <a:off x="3928954" y="2007352"/>
            <a:ext cx="1286100" cy="1143200"/>
          </a:xfrm>
          <a:prstGeom prst="rect">
            <a:avLst/>
          </a:prstGeom>
          <a:noFill/>
          <a:ln>
            <a:noFill/>
          </a:ln>
        </p:spPr>
      </p:pic>
      <p:sp>
        <p:nvSpPr>
          <p:cNvPr id="850" name="Shape 850"/>
          <p:cNvSpPr txBox="1"/>
          <p:nvPr/>
        </p:nvSpPr>
        <p:spPr>
          <a:xfrm>
            <a:off x="2205750" y="5804100"/>
            <a:ext cx="4951200" cy="74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3600">
              <a:solidFill>
                <a:srgbClr val="3C78D8"/>
              </a:solidFill>
              <a:latin typeface="Sniglet"/>
              <a:ea typeface="Sniglet"/>
              <a:cs typeface="Sniglet"/>
              <a:sym typeface="Sniglet"/>
            </a:endParaRPr>
          </a:p>
          <a:p>
            <a:pPr marL="0" marR="0" lvl="0" indent="0" algn="ctr" rtl="0">
              <a:lnSpc>
                <a:spcPct val="100000"/>
              </a:lnSpc>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a:t>
            </a:r>
            <a:r>
              <a:rPr lang="en" sz="3600" b="0" i="0" u="none" strike="noStrike" cap="none">
                <a:solidFill>
                  <a:srgbClr val="3C78D8"/>
                </a:solidFill>
                <a:latin typeface="Sniglet"/>
                <a:ea typeface="Sniglet"/>
                <a:cs typeface="Sniglet"/>
                <a:sym typeface="Sniglet"/>
              </a:rPr>
              <a:t>Schools buy exercises</a:t>
            </a:r>
            <a:endParaRPr sz="3600" b="0" i="0" u="none" strike="noStrike" cap="none">
              <a:solidFill>
                <a:srgbClr val="3C78D8"/>
              </a:solidFill>
              <a:latin typeface="Sniglet"/>
              <a:ea typeface="Sniglet"/>
              <a:cs typeface="Sniglet"/>
              <a:sym typeface="Sniglet"/>
            </a:endParaRPr>
          </a:p>
        </p:txBody>
      </p:sp>
      <p:pic>
        <p:nvPicPr>
          <p:cNvPr id="851" name="Shape 851" descr="C:\Users\ALVARO\Desktop\3c22bfb2-eb77-4f07-84c8-f05617bb154d.jpg"/>
          <p:cNvPicPr preferRelativeResize="0"/>
          <p:nvPr/>
        </p:nvPicPr>
        <p:blipFill rotWithShape="1">
          <a:blip r:embed="rId7">
            <a:alphaModFix/>
          </a:blip>
          <a:srcRect/>
          <a:stretch/>
        </p:blipFill>
        <p:spPr>
          <a:xfrm>
            <a:off x="6022037" y="3908822"/>
            <a:ext cx="1286100" cy="1251159"/>
          </a:xfrm>
          <a:prstGeom prst="rect">
            <a:avLst/>
          </a:prstGeom>
          <a:noFill/>
          <a:ln>
            <a:noFill/>
          </a:ln>
        </p:spPr>
      </p:pic>
      <p:pic>
        <p:nvPicPr>
          <p:cNvPr id="852" name="Shape 852" descr="Resultado de imagen de Interactive"/>
          <p:cNvPicPr preferRelativeResize="0"/>
          <p:nvPr/>
        </p:nvPicPr>
        <p:blipFill rotWithShape="1">
          <a:blip r:embed="rId8">
            <a:alphaModFix/>
          </a:blip>
          <a:srcRect/>
          <a:stretch/>
        </p:blipFill>
        <p:spPr>
          <a:xfrm>
            <a:off x="6187973" y="4641735"/>
            <a:ext cx="954204" cy="928277"/>
          </a:xfrm>
          <a:prstGeom prst="rect">
            <a:avLst/>
          </a:prstGeom>
          <a:noFill/>
          <a:ln>
            <a:noFill/>
          </a:ln>
        </p:spPr>
      </p:pic>
      <p:sp>
        <p:nvSpPr>
          <p:cNvPr id="853" name="Shape 853"/>
          <p:cNvSpPr txBox="1"/>
          <p:nvPr/>
        </p:nvSpPr>
        <p:spPr>
          <a:xfrm>
            <a:off x="3775626" y="5462525"/>
            <a:ext cx="4951200" cy="616800"/>
          </a:xfrm>
          <a:prstGeom prst="rect">
            <a:avLst/>
          </a:prstGeom>
          <a:noFill/>
          <a:ln>
            <a:noFill/>
          </a:ln>
        </p:spPr>
        <p:txBody>
          <a:bodyPr spcFirstLastPara="1" wrap="square" lIns="91425" tIns="91425" rIns="91425" bIns="91425" anchor="b" anchorCtr="0">
            <a:noAutofit/>
          </a:bodyPr>
          <a:lstStyle/>
          <a:p>
            <a:pPr marL="457200" marR="0" lvl="0" indent="457200" algn="ctr" rtl="0">
              <a:lnSpc>
                <a:spcPct val="100000"/>
              </a:lnSpc>
              <a:spcBef>
                <a:spcPts val="0"/>
              </a:spcBef>
              <a:spcAft>
                <a:spcPts val="0"/>
              </a:spcAft>
              <a:buClr>
                <a:srgbClr val="3C78D8"/>
              </a:buClr>
              <a:buSzPts val="1800"/>
              <a:buFont typeface="Sniglet"/>
              <a:buNone/>
            </a:pPr>
            <a:r>
              <a:rPr lang="en" sz="3000" b="0" i="0" u="none" strike="noStrike" cap="none">
                <a:solidFill>
                  <a:srgbClr val="3C78D8"/>
                </a:solidFill>
                <a:latin typeface="Sniglet"/>
                <a:ea typeface="Sniglet"/>
                <a:cs typeface="Sniglet"/>
                <a:sym typeface="Sniglet"/>
              </a:rPr>
              <a:t>Interactive</a:t>
            </a:r>
            <a:endParaRPr sz="3000"/>
          </a:p>
        </p:txBody>
      </p:sp>
      <p:pic>
        <p:nvPicPr>
          <p:cNvPr id="854" name="Shape 854" descr="C:\Users\ALVARO\Desktop\school.png"/>
          <p:cNvPicPr preferRelativeResize="0"/>
          <p:nvPr/>
        </p:nvPicPr>
        <p:blipFill rotWithShape="1">
          <a:blip r:embed="rId4">
            <a:alphaModFix/>
          </a:blip>
          <a:srcRect/>
          <a:stretch/>
        </p:blipFill>
        <p:spPr>
          <a:xfrm>
            <a:off x="1636800" y="3908825"/>
            <a:ext cx="1720826" cy="1720826"/>
          </a:xfrm>
          <a:prstGeom prst="rect">
            <a:avLst/>
          </a:prstGeom>
          <a:noFill/>
          <a:ln>
            <a:noFill/>
          </a:ln>
        </p:spPr>
      </p:pic>
      <p:pic>
        <p:nvPicPr>
          <p:cNvPr id="855" name="Shape 855" descr="C:\Users\ALVARO\Desktop\Row.png"/>
          <p:cNvPicPr preferRelativeResize="0"/>
          <p:nvPr/>
        </p:nvPicPr>
        <p:blipFill rotWithShape="1">
          <a:blip r:embed="rId6">
            <a:alphaModFix/>
          </a:blip>
          <a:srcRect/>
          <a:stretch/>
        </p:blipFill>
        <p:spPr>
          <a:xfrm>
            <a:off x="3928954" y="4426789"/>
            <a:ext cx="1286100" cy="11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61" name="Shape 861"/>
          <p:cNvSpPr txBox="1">
            <a:spLocks noGrp="1"/>
          </p:cNvSpPr>
          <p:nvPr>
            <p:ph type="title"/>
          </p:nvPr>
        </p:nvSpPr>
        <p:spPr>
          <a:xfrm>
            <a:off x="681850" y="154150"/>
            <a:ext cx="67413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Licenses</a:t>
            </a:r>
            <a:endParaRPr sz="3600"/>
          </a:p>
        </p:txBody>
      </p:sp>
      <p:graphicFrame>
        <p:nvGraphicFramePr>
          <p:cNvPr id="862" name="Shape 862"/>
          <p:cNvGraphicFramePr/>
          <p:nvPr/>
        </p:nvGraphicFramePr>
        <p:xfrm>
          <a:off x="179512" y="1484784"/>
          <a:ext cx="8857000" cy="4844505"/>
        </p:xfrm>
        <a:graphic>
          <a:graphicData uri="http://schemas.openxmlformats.org/drawingml/2006/table">
            <a:tbl>
              <a:tblPr>
                <a:noFill/>
                <a:tableStyleId>{BAB869A6-E5BE-4943-8435-6676E4D9ED3E}</a:tableStyleId>
              </a:tblPr>
              <a:tblGrid>
                <a:gridCol w="1944225">
                  <a:extLst>
                    <a:ext uri="{9D8B030D-6E8A-4147-A177-3AD203B41FA5}">
                      <a16:colId xmlns:a16="http://schemas.microsoft.com/office/drawing/2014/main" val="20000"/>
                    </a:ext>
                  </a:extLst>
                </a:gridCol>
                <a:gridCol w="2484275">
                  <a:extLst>
                    <a:ext uri="{9D8B030D-6E8A-4147-A177-3AD203B41FA5}">
                      <a16:colId xmlns:a16="http://schemas.microsoft.com/office/drawing/2014/main" val="20001"/>
                    </a:ext>
                  </a:extLst>
                </a:gridCol>
                <a:gridCol w="2214250">
                  <a:extLst>
                    <a:ext uri="{9D8B030D-6E8A-4147-A177-3AD203B41FA5}">
                      <a16:colId xmlns:a16="http://schemas.microsoft.com/office/drawing/2014/main" val="20002"/>
                    </a:ext>
                  </a:extLst>
                </a:gridCol>
                <a:gridCol w="2214250">
                  <a:extLst>
                    <a:ext uri="{9D8B030D-6E8A-4147-A177-3AD203B41FA5}">
                      <a16:colId xmlns:a16="http://schemas.microsoft.com/office/drawing/2014/main" val="20003"/>
                    </a:ext>
                  </a:extLst>
                </a:gridCol>
              </a:tblGrid>
              <a:tr h="1188125">
                <a:tc>
                  <a:txBody>
                    <a:bodyPr/>
                    <a:lstStyle/>
                    <a:p>
                      <a:pPr marL="0" marR="0" lvl="0" indent="0" algn="ctr" rtl="0">
                        <a:lnSpc>
                          <a:spcPct val="100000"/>
                        </a:lnSpc>
                        <a:spcBef>
                          <a:spcPts val="0"/>
                        </a:spcBef>
                        <a:spcAft>
                          <a:spcPts val="0"/>
                        </a:spcAft>
                        <a:buClr>
                          <a:srgbClr val="000000"/>
                        </a:buClr>
                        <a:buSzPts val="4800"/>
                        <a:buFont typeface="Arial"/>
                        <a:buNone/>
                      </a:pPr>
                      <a:r>
                        <a:rPr lang="en" sz="4800" b="0" u="none" strike="noStrike" cap="none">
                          <a:solidFill>
                            <a:schemeClr val="lt1"/>
                          </a:solidFill>
                          <a:latin typeface="Dosis"/>
                          <a:ea typeface="Dosis"/>
                          <a:cs typeface="Dosis"/>
                          <a:sym typeface="Dosis"/>
                        </a:rPr>
                        <a:t>SIZE</a:t>
                      </a:r>
                      <a:endParaRPr sz="4800" b="0" u="none" strike="noStrike" cap="none">
                        <a:solidFill>
                          <a:schemeClr val="lt1"/>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USERS</a:t>
                      </a:r>
                      <a:endParaRPr sz="4000" u="none" strike="noStrike" cap="none">
                        <a:solidFill>
                          <a:srgbClr val="FFFFFF"/>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 sz="3600" u="none" strike="noStrike" cap="none">
                          <a:solidFill>
                            <a:srgbClr val="FFFFFF"/>
                          </a:solidFill>
                          <a:latin typeface="Dosis"/>
                          <a:ea typeface="Dosis"/>
                          <a:cs typeface="Dosis"/>
                          <a:sym typeface="Dosis"/>
                        </a:rPr>
                        <a:t>FREE EXERCISES</a:t>
                      </a:r>
                      <a:endParaRPr sz="36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PRICE</a:t>
                      </a:r>
                      <a:endParaRPr sz="40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val="10000"/>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BASIC</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60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MEDIUM</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550€/y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LARGE</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75</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63" name="Shape 863"/>
          <p:cNvSpPr txBox="1"/>
          <p:nvPr/>
        </p:nvSpPr>
        <p:spPr>
          <a:xfrm>
            <a:off x="333540" y="62462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7</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Shape 868" descr="C:\Users\ALVARO\Desktop\Row.png"/>
          <p:cNvPicPr preferRelativeResize="0"/>
          <p:nvPr/>
        </p:nvPicPr>
        <p:blipFill rotWithShape="1">
          <a:blip r:embed="rId3">
            <a:alphaModFix/>
          </a:blip>
          <a:srcRect/>
          <a:stretch/>
        </p:blipFill>
        <p:spPr>
          <a:xfrm>
            <a:off x="3079086" y="3938552"/>
            <a:ext cx="2225402" cy="1978135"/>
          </a:xfrm>
          <a:prstGeom prst="rect">
            <a:avLst/>
          </a:prstGeom>
          <a:noFill/>
          <a:ln>
            <a:noFill/>
          </a:ln>
        </p:spPr>
      </p:pic>
      <p:pic>
        <p:nvPicPr>
          <p:cNvPr id="869" name="Shape 869" descr="C:\Users\ALVARO\Desktop\OTROTRY.PNG"/>
          <p:cNvPicPr preferRelativeResize="0"/>
          <p:nvPr/>
        </p:nvPicPr>
        <p:blipFill rotWithShape="1">
          <a:blip r:embed="rId4">
            <a:alphaModFix/>
          </a:blip>
          <a:srcRect/>
          <a:stretch/>
        </p:blipFill>
        <p:spPr>
          <a:xfrm>
            <a:off x="7423184" y="0"/>
            <a:ext cx="1720816" cy="6858001"/>
          </a:xfrm>
          <a:prstGeom prst="rect">
            <a:avLst/>
          </a:prstGeom>
          <a:noFill/>
          <a:ln>
            <a:noFill/>
          </a:ln>
        </p:spPr>
      </p:pic>
      <p:sp>
        <p:nvSpPr>
          <p:cNvPr id="870" name="Shape 870"/>
          <p:cNvSpPr txBox="1">
            <a:spLocks noGrp="1"/>
          </p:cNvSpPr>
          <p:nvPr>
            <p:ph type="title"/>
          </p:nvPr>
        </p:nvSpPr>
        <p:spPr>
          <a:xfrm>
            <a:off x="747925" y="300025"/>
            <a:ext cx="7415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Exercises</a:t>
            </a:r>
            <a:endParaRPr sz="4800"/>
          </a:p>
        </p:txBody>
      </p:sp>
      <p:sp>
        <p:nvSpPr>
          <p:cNvPr id="871" name="Shape 871"/>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8</a:t>
            </a:r>
            <a:endParaRPr sz="4000" b="0" i="0" u="none" strike="noStrike" cap="none">
              <a:solidFill>
                <a:srgbClr val="3C78D8"/>
              </a:solidFill>
              <a:latin typeface="Sniglet"/>
              <a:ea typeface="Sniglet"/>
              <a:cs typeface="Sniglet"/>
              <a:sym typeface="Sniglet"/>
            </a:endParaRPr>
          </a:p>
        </p:txBody>
      </p:sp>
      <p:pic>
        <p:nvPicPr>
          <p:cNvPr id="872" name="Shape 872" descr="C:\Users\ALVARO\Desktop\Programador.PNG"/>
          <p:cNvPicPr preferRelativeResize="0"/>
          <p:nvPr/>
        </p:nvPicPr>
        <p:blipFill rotWithShape="1">
          <a:blip r:embed="rId5">
            <a:alphaModFix/>
          </a:blip>
          <a:srcRect/>
          <a:stretch/>
        </p:blipFill>
        <p:spPr>
          <a:xfrm>
            <a:off x="6093024" y="3835898"/>
            <a:ext cx="1811100" cy="1773775"/>
          </a:xfrm>
          <a:prstGeom prst="rect">
            <a:avLst/>
          </a:prstGeom>
          <a:noFill/>
          <a:ln>
            <a:noFill/>
          </a:ln>
        </p:spPr>
      </p:pic>
      <p:sp>
        <p:nvSpPr>
          <p:cNvPr id="873" name="Shape 873"/>
          <p:cNvSpPr txBox="1"/>
          <p:nvPr/>
        </p:nvSpPr>
        <p:spPr>
          <a:xfrm>
            <a:off x="1187625" y="5288875"/>
            <a:ext cx="69000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b="0" i="0" u="none" strike="noStrike" cap="none">
                <a:solidFill>
                  <a:srgbClr val="3C78D8"/>
                </a:solidFill>
                <a:latin typeface="Sniglet"/>
                <a:ea typeface="Sniglet"/>
                <a:cs typeface="Sniglet"/>
                <a:sym typeface="Sniglet"/>
              </a:rPr>
              <a:t>Programmer gets money</a:t>
            </a:r>
            <a:endParaRPr sz="4600" b="0" i="0" u="none" strike="noStrike" cap="none">
              <a:solidFill>
                <a:srgbClr val="3C78D8"/>
              </a:solidFill>
              <a:latin typeface="Sniglet"/>
              <a:ea typeface="Sniglet"/>
              <a:cs typeface="Sniglet"/>
              <a:sym typeface="Sniglet"/>
            </a:endParaRPr>
          </a:p>
        </p:txBody>
      </p:sp>
      <p:sp>
        <p:nvSpPr>
          <p:cNvPr id="874" name="Shape 874"/>
          <p:cNvSpPr txBox="1"/>
          <p:nvPr/>
        </p:nvSpPr>
        <p:spPr>
          <a:xfrm>
            <a:off x="4860032" y="2298362"/>
            <a:ext cx="47721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4600" b="0" i="0" u="none" strike="noStrike" cap="none">
              <a:solidFill>
                <a:srgbClr val="3C78D8"/>
              </a:solidFill>
              <a:latin typeface="Sniglet"/>
              <a:ea typeface="Sniglet"/>
              <a:cs typeface="Sniglet"/>
              <a:sym typeface="Sniglet"/>
            </a:endParaRPr>
          </a:p>
        </p:txBody>
      </p:sp>
      <p:pic>
        <p:nvPicPr>
          <p:cNvPr id="875" name="Shape 875" descr="C:\Users\ALVARO\Desktop\Row.png"/>
          <p:cNvPicPr preferRelativeResize="0"/>
          <p:nvPr/>
        </p:nvPicPr>
        <p:blipFill rotWithShape="1">
          <a:blip r:embed="rId3">
            <a:alphaModFix/>
          </a:blip>
          <a:srcRect/>
          <a:stretch/>
        </p:blipFill>
        <p:spPr>
          <a:xfrm>
            <a:off x="3131840" y="2531367"/>
            <a:ext cx="2225402" cy="1978135"/>
          </a:xfrm>
          <a:prstGeom prst="rect">
            <a:avLst/>
          </a:prstGeom>
          <a:noFill/>
          <a:ln>
            <a:noFill/>
          </a:ln>
        </p:spPr>
      </p:pic>
      <p:sp>
        <p:nvSpPr>
          <p:cNvPr id="876" name="Shape 876"/>
          <p:cNvSpPr txBox="1"/>
          <p:nvPr/>
        </p:nvSpPr>
        <p:spPr>
          <a:xfrm>
            <a:off x="3304454" y="3835900"/>
            <a:ext cx="14109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75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sp>
        <p:nvSpPr>
          <p:cNvPr id="877" name="Shape 877"/>
          <p:cNvSpPr txBox="1"/>
          <p:nvPr/>
        </p:nvSpPr>
        <p:spPr>
          <a:xfrm>
            <a:off x="3404103" y="2409175"/>
            <a:ext cx="13113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25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pic>
        <p:nvPicPr>
          <p:cNvPr id="878" name="Shape 878" descr="C:\Users\ALVARO\Desktop\paypal_PNG4.png"/>
          <p:cNvPicPr preferRelativeResize="0"/>
          <p:nvPr/>
        </p:nvPicPr>
        <p:blipFill rotWithShape="1">
          <a:blip r:embed="rId6">
            <a:alphaModFix/>
          </a:blip>
          <a:srcRect/>
          <a:stretch/>
        </p:blipFill>
        <p:spPr>
          <a:xfrm>
            <a:off x="3079075" y="1577932"/>
            <a:ext cx="2623425" cy="696518"/>
          </a:xfrm>
          <a:prstGeom prst="rect">
            <a:avLst/>
          </a:prstGeom>
          <a:noFill/>
          <a:ln>
            <a:noFill/>
          </a:ln>
        </p:spPr>
      </p:pic>
      <p:pic>
        <p:nvPicPr>
          <p:cNvPr id="879" name="Shape 879" descr="C:\Users\ALVARO\Desktop\índice.png"/>
          <p:cNvPicPr preferRelativeResize="0"/>
          <p:nvPr/>
        </p:nvPicPr>
        <p:blipFill rotWithShape="1">
          <a:blip r:embed="rId7">
            <a:alphaModFix/>
          </a:blip>
          <a:srcRect/>
          <a:stretch/>
        </p:blipFill>
        <p:spPr>
          <a:xfrm>
            <a:off x="6416540" y="2531379"/>
            <a:ext cx="1164084" cy="1164084"/>
          </a:xfrm>
          <a:prstGeom prst="rect">
            <a:avLst/>
          </a:prstGeom>
          <a:noFill/>
          <a:ln>
            <a:noFill/>
          </a:ln>
        </p:spPr>
      </p:pic>
      <p:pic>
        <p:nvPicPr>
          <p:cNvPr id="880" name="Shape 880"/>
          <p:cNvPicPr preferRelativeResize="0"/>
          <p:nvPr/>
        </p:nvPicPr>
        <p:blipFill rotWithShape="1">
          <a:blip r:embed="rId8">
            <a:alphaModFix/>
          </a:blip>
          <a:srcRect/>
          <a:stretch/>
        </p:blipFill>
        <p:spPr>
          <a:xfrm>
            <a:off x="561675" y="2409175"/>
            <a:ext cx="2403775" cy="241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Demo</a:t>
            </a:r>
            <a:endParaRPr sz="4800"/>
          </a:p>
        </p:txBody>
      </p:sp>
      <p:sp>
        <p:nvSpPr>
          <p:cNvPr id="886" name="Shape 886"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7" name="Shape 887"/>
          <p:cNvSpPr txBox="1"/>
          <p:nvPr/>
        </p:nvSpPr>
        <p:spPr>
          <a:xfrm>
            <a:off x="157566" y="6104392"/>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9</a:t>
            </a:r>
            <a:endParaRPr/>
          </a:p>
        </p:txBody>
      </p:sp>
      <p:pic>
        <p:nvPicPr>
          <p:cNvPr id="888" name="Shape 88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89" name="Shape 889" descr="blob:https://web.telegram.org/010c13d0-a934-47ad-ae79-43d09d924d2a"/>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0" name="Shape 890" descr="blob:https://web.telegram.org/010c13d0-a934-47ad-ae79-43d09d924d2a"/>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Shape 891"/>
          <p:cNvSpPr txBox="1">
            <a:spLocks noGrp="1"/>
          </p:cNvSpPr>
          <p:nvPr>
            <p:ph type="body" idx="1"/>
          </p:nvPr>
        </p:nvSpPr>
        <p:spPr>
          <a:xfrm>
            <a:off x="-108520" y="1772816"/>
            <a:ext cx="9144000" cy="180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600"/>
              </a:spcBef>
              <a:spcAft>
                <a:spcPts val="0"/>
              </a:spcAft>
              <a:buClr>
                <a:srgbClr val="3D4965"/>
              </a:buClr>
              <a:buSzPts val="2500"/>
              <a:buFont typeface="Dosis"/>
              <a:buNone/>
            </a:pPr>
            <a:r>
              <a:rPr lang="en" sz="5200" b="0" i="0" u="none" strike="noStrike" cap="none">
                <a:solidFill>
                  <a:srgbClr val="3D4965"/>
                </a:solidFill>
                <a:latin typeface="Dosis"/>
                <a:ea typeface="Dosis"/>
                <a:cs typeface="Dosis"/>
                <a:sym typeface="Dosis"/>
              </a:rPr>
              <a:t>www.interacteach.tk</a:t>
            </a:r>
            <a:endParaRPr sz="5200" b="0" i="0" u="none" strike="noStrike" cap="none">
              <a:solidFill>
                <a:srgbClr val="3D4965"/>
              </a:solidFill>
              <a:latin typeface="Dosis"/>
              <a:ea typeface="Dosis"/>
              <a:cs typeface="Dosis"/>
              <a:sym typeface="Dosis"/>
            </a:endParaRPr>
          </a:p>
        </p:txBody>
      </p:sp>
      <p:pic>
        <p:nvPicPr>
          <p:cNvPr id="892" name="Shape 892" descr="C:\Users\ALVARO\Desktop\Youtube Play Logo transparent PNG - StickPNG_files\580b57fcd9996e24bc43c545.png"/>
          <p:cNvPicPr preferRelativeResize="0"/>
          <p:nvPr/>
        </p:nvPicPr>
        <p:blipFill rotWithShape="1">
          <a:blip r:embed="rId4">
            <a:alphaModFix/>
          </a:blip>
          <a:srcRect/>
          <a:stretch/>
        </p:blipFill>
        <p:spPr>
          <a:xfrm>
            <a:off x="2915816" y="3341361"/>
            <a:ext cx="3076600" cy="2166239"/>
          </a:xfrm>
          <a:prstGeom prst="rect">
            <a:avLst/>
          </a:prstGeom>
          <a:noFill/>
          <a:ln>
            <a:noFill/>
          </a:ln>
        </p:spPr>
      </p:pic>
    </p:spTree>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2605</Words>
  <Application>Microsoft Office PowerPoint</Application>
  <PresentationFormat>Presentación en pantalla (4:3)</PresentationFormat>
  <Paragraphs>271</Paragraphs>
  <Slides>37</Slides>
  <Notes>37</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37</vt:i4>
      </vt:variant>
    </vt:vector>
  </HeadingPairs>
  <TitlesOfParts>
    <vt:vector size="42" baseType="lpstr">
      <vt:lpstr>Arial</vt:lpstr>
      <vt:lpstr>Dosis</vt:lpstr>
      <vt:lpstr>Sniglet</vt:lpstr>
      <vt:lpstr>Friar template</vt:lpstr>
      <vt:lpstr>Friar template</vt:lpstr>
      <vt:lpstr>InteracTeach</vt:lpstr>
      <vt:lpstr>Presentación de PowerPoint</vt:lpstr>
      <vt:lpstr>Our Path Today</vt:lpstr>
      <vt:lpstr>            MVP &amp;  Business Idea</vt:lpstr>
      <vt:lpstr>MVP</vt:lpstr>
      <vt:lpstr>Business Idea</vt:lpstr>
      <vt:lpstr>Business Idea: Licenses</vt:lpstr>
      <vt:lpstr>Business Idea: Exercises</vt:lpstr>
      <vt:lpstr>Business Idea: Demo</vt:lpstr>
      <vt:lpstr>Team</vt:lpstr>
      <vt:lpstr>Team (I)</vt:lpstr>
      <vt:lpstr>Team (II)</vt:lpstr>
      <vt:lpstr>Team (III)</vt:lpstr>
      <vt:lpstr>Team</vt:lpstr>
      <vt:lpstr>Viability</vt:lpstr>
      <vt:lpstr>Competitors &amp; Us </vt:lpstr>
      <vt:lpstr>Differential fact </vt:lpstr>
      <vt:lpstr>SWOT </vt:lpstr>
      <vt:lpstr>Future Planification</vt:lpstr>
      <vt:lpstr>Short - term goals (1-2 years) </vt:lpstr>
      <vt:lpstr>Mid- term goals  (3-6 years)</vt:lpstr>
      <vt:lpstr>Long-term goals (+ 7 years)  </vt:lpstr>
      <vt:lpstr>Marketing Plan &amp; Budget</vt:lpstr>
      <vt:lpstr>Marketing Plan: Focus </vt:lpstr>
      <vt:lpstr>Advertising Plan: Budget</vt:lpstr>
      <vt:lpstr>Mark. Plan: Banners (Teachers) </vt:lpstr>
      <vt:lpstr>Mark. Plan: Banners (Programmers) </vt:lpstr>
      <vt:lpstr>Marketing Plan: Banners (Investors) </vt:lpstr>
      <vt:lpstr>Marketing Plan: Social Networks </vt:lpstr>
      <vt:lpstr>Marketing Plan: Meetings</vt:lpstr>
      <vt:lpstr>Marketing Plan: Promo</vt:lpstr>
      <vt:lpstr>Budget: Posible financing</vt:lpstr>
      <vt:lpstr>Budget: Bank financing</vt:lpstr>
      <vt:lpstr>Budget: Estimate</vt:lpstr>
      <vt:lpstr>Conclusions</vt:lpstr>
      <vt:lpstr>Conclusions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InteracTeach</dc:title>
  <cp:lastModifiedBy>alejandro roman rodriguez</cp:lastModifiedBy>
  <cp:revision>2</cp:revision>
  <dcterms:modified xsi:type="dcterms:W3CDTF">2018-05-24T19:32:08Z</dcterms:modified>
</cp:coreProperties>
</file>